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4"/>
  </p:sldMasterIdLst>
  <p:notesMasterIdLst>
    <p:notesMasterId r:id="rId12"/>
  </p:notesMasterIdLst>
  <p:sldIdLst>
    <p:sldId id="282" r:id="rId5"/>
    <p:sldId id="287" r:id="rId6"/>
    <p:sldId id="302" r:id="rId7"/>
    <p:sldId id="288" r:id="rId8"/>
    <p:sldId id="303" r:id="rId9"/>
    <p:sldId id="304" r:id="rId10"/>
    <p:sldId id="284" r:id="rId1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9CD3"/>
    <a:srgbClr val="C3D600"/>
    <a:srgbClr val="6E9CB0"/>
    <a:srgbClr val="2FC9FF"/>
    <a:srgbClr val="5B9BD5"/>
    <a:srgbClr val="3399FF"/>
    <a:srgbClr val="EF446F"/>
    <a:srgbClr val="FF5050"/>
    <a:srgbClr val="B9B9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EAB063-6AF0-2B84-D78A-8F317A104FBF}" v="632" dt="2025-02-05T17:53:32.2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3317" autoAdjust="0"/>
  </p:normalViewPr>
  <p:slideViewPr>
    <p:cSldViewPr snapToGrid="0">
      <p:cViewPr varScale="1">
        <p:scale>
          <a:sx n="70" d="100"/>
          <a:sy n="70" d="100"/>
        </p:scale>
        <p:origin x="3738" y="60"/>
      </p:cViewPr>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fferson, Yolanda Renee" userId="0520cf36-f321-4654-9b15-cb4962079f02" providerId="ADAL" clId="{CCA49733-94F4-4955-A2AC-14BD6A049392}"/>
    <pc:docChg chg="custSel modSld">
      <pc:chgData name="Jefferson, Yolanda Renee" userId="0520cf36-f321-4654-9b15-cb4962079f02" providerId="ADAL" clId="{CCA49733-94F4-4955-A2AC-14BD6A049392}" dt="2025-02-05T18:54:31.466" v="555" actId="20577"/>
      <pc:docMkLst>
        <pc:docMk/>
      </pc:docMkLst>
      <pc:sldChg chg="modSp mod">
        <pc:chgData name="Jefferson, Yolanda Renee" userId="0520cf36-f321-4654-9b15-cb4962079f02" providerId="ADAL" clId="{CCA49733-94F4-4955-A2AC-14BD6A049392}" dt="2025-02-05T18:02:51.379" v="33" actId="20577"/>
        <pc:sldMkLst>
          <pc:docMk/>
          <pc:sldMk cId="220233966" sldId="282"/>
        </pc:sldMkLst>
        <pc:spChg chg="mod">
          <ac:chgData name="Jefferson, Yolanda Renee" userId="0520cf36-f321-4654-9b15-cb4962079f02" providerId="ADAL" clId="{CCA49733-94F4-4955-A2AC-14BD6A049392}" dt="2025-02-05T18:02:51.379" v="33" actId="20577"/>
          <ac:spMkLst>
            <pc:docMk/>
            <pc:sldMk cId="220233966" sldId="282"/>
            <ac:spMk id="2" creationId="{1563C4AD-FFDB-EF47-B339-75095418071A}"/>
          </ac:spMkLst>
        </pc:spChg>
      </pc:sldChg>
      <pc:sldChg chg="modSp mod">
        <pc:chgData name="Jefferson, Yolanda Renee" userId="0520cf36-f321-4654-9b15-cb4962079f02" providerId="ADAL" clId="{CCA49733-94F4-4955-A2AC-14BD6A049392}" dt="2025-02-05T18:54:31.466" v="555" actId="20577"/>
        <pc:sldMkLst>
          <pc:docMk/>
          <pc:sldMk cId="2121513881" sldId="288"/>
        </pc:sldMkLst>
        <pc:spChg chg="mod">
          <ac:chgData name="Jefferson, Yolanda Renee" userId="0520cf36-f321-4654-9b15-cb4962079f02" providerId="ADAL" clId="{CCA49733-94F4-4955-A2AC-14BD6A049392}" dt="2025-02-05T18:54:31.466" v="555" actId="20577"/>
          <ac:spMkLst>
            <pc:docMk/>
            <pc:sldMk cId="2121513881" sldId="288"/>
            <ac:spMk id="3" creationId="{C60389A3-5453-8CC1-B435-CD4310B1C24F}"/>
          </ac:spMkLst>
        </pc:spChg>
      </pc:sldChg>
      <pc:sldChg chg="modSp mod">
        <pc:chgData name="Jefferson, Yolanda Renee" userId="0520cf36-f321-4654-9b15-cb4962079f02" providerId="ADAL" clId="{CCA49733-94F4-4955-A2AC-14BD6A049392}" dt="2025-02-05T18:51:11.499" v="333" actId="20577"/>
        <pc:sldMkLst>
          <pc:docMk/>
          <pc:sldMk cId="3085607958" sldId="302"/>
        </pc:sldMkLst>
        <pc:spChg chg="mod">
          <ac:chgData name="Jefferson, Yolanda Renee" userId="0520cf36-f321-4654-9b15-cb4962079f02" providerId="ADAL" clId="{CCA49733-94F4-4955-A2AC-14BD6A049392}" dt="2025-02-05T18:51:11.499" v="333" actId="20577"/>
          <ac:spMkLst>
            <pc:docMk/>
            <pc:sldMk cId="3085607958" sldId="302"/>
            <ac:spMk id="2" creationId="{15568188-2FB7-FF94-17E6-A5FC9A2A4B1E}"/>
          </ac:spMkLst>
        </pc:spChg>
      </pc:sldChg>
      <pc:sldChg chg="modSp mod">
        <pc:chgData name="Jefferson, Yolanda Renee" userId="0520cf36-f321-4654-9b15-cb4962079f02" providerId="ADAL" clId="{CCA49733-94F4-4955-A2AC-14BD6A049392}" dt="2025-02-05T18:04:31.013" v="127" actId="20577"/>
        <pc:sldMkLst>
          <pc:docMk/>
          <pc:sldMk cId="2892052112" sldId="303"/>
        </pc:sldMkLst>
        <pc:spChg chg="mod">
          <ac:chgData name="Jefferson, Yolanda Renee" userId="0520cf36-f321-4654-9b15-cb4962079f02" providerId="ADAL" clId="{CCA49733-94F4-4955-A2AC-14BD6A049392}" dt="2025-02-05T18:03:29.801" v="43" actId="20577"/>
          <ac:spMkLst>
            <pc:docMk/>
            <pc:sldMk cId="2892052112" sldId="303"/>
            <ac:spMk id="2" creationId="{E607C879-0E1E-EE83-CE16-03DAE73FC992}"/>
          </ac:spMkLst>
        </pc:spChg>
        <pc:spChg chg="mod">
          <ac:chgData name="Jefferson, Yolanda Renee" userId="0520cf36-f321-4654-9b15-cb4962079f02" providerId="ADAL" clId="{CCA49733-94F4-4955-A2AC-14BD6A049392}" dt="2025-02-05T18:04:31.013" v="127" actId="20577"/>
          <ac:spMkLst>
            <pc:docMk/>
            <pc:sldMk cId="2892052112" sldId="303"/>
            <ac:spMk id="3" creationId="{38501734-5E39-D97D-1375-ECC0CF6A22F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5"/>
          </a:xfrm>
          <a:prstGeom prst="rect">
            <a:avLst/>
          </a:prstGeom>
        </p:spPr>
        <p:txBody>
          <a:bodyPr vert="horz" lIns="93175" tIns="46587" rIns="93175" bIns="46587" rtlCol="0"/>
          <a:lstStyle>
            <a:lvl1pPr algn="l">
              <a:defRPr sz="1200"/>
            </a:lvl1pPr>
          </a:lstStyle>
          <a:p>
            <a:endParaRPr lang="en-US"/>
          </a:p>
        </p:txBody>
      </p:sp>
      <p:sp>
        <p:nvSpPr>
          <p:cNvPr id="3" name="Date Placeholder 2"/>
          <p:cNvSpPr>
            <a:spLocks noGrp="1"/>
          </p:cNvSpPr>
          <p:nvPr>
            <p:ph type="dt" idx="1"/>
          </p:nvPr>
        </p:nvSpPr>
        <p:spPr>
          <a:xfrm>
            <a:off x="3970939" y="0"/>
            <a:ext cx="3037840" cy="466435"/>
          </a:xfrm>
          <a:prstGeom prst="rect">
            <a:avLst/>
          </a:prstGeom>
        </p:spPr>
        <p:txBody>
          <a:bodyPr vert="horz" lIns="93175" tIns="46587" rIns="93175" bIns="46587" rtlCol="0"/>
          <a:lstStyle>
            <a:lvl1pPr algn="r">
              <a:defRPr sz="1200"/>
            </a:lvl1pPr>
          </a:lstStyle>
          <a:p>
            <a:fld id="{6CE4ADCD-E4B9-4933-9A1F-51EB6344EAE0}" type="datetimeFigureOut">
              <a:rPr lang="en-US" smtClean="0"/>
              <a:t>2/5/2025</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5" tIns="46587" rIns="93175" bIns="46587" rtlCol="0" anchor="ctr"/>
          <a:lstStyle/>
          <a:p>
            <a:endParaRPr lang="en-US"/>
          </a:p>
        </p:txBody>
      </p:sp>
      <p:sp>
        <p:nvSpPr>
          <p:cNvPr id="5" name="Notes Placeholder 4"/>
          <p:cNvSpPr>
            <a:spLocks noGrp="1"/>
          </p:cNvSpPr>
          <p:nvPr>
            <p:ph type="body" sz="quarter" idx="3"/>
          </p:nvPr>
        </p:nvSpPr>
        <p:spPr>
          <a:xfrm>
            <a:off x="701040" y="4473892"/>
            <a:ext cx="5608320" cy="3660457"/>
          </a:xfrm>
          <a:prstGeom prst="rect">
            <a:avLst/>
          </a:prstGeom>
        </p:spPr>
        <p:txBody>
          <a:bodyPr vert="horz" lIns="93175" tIns="46587" rIns="93175" bIns="4658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8"/>
            <a:ext cx="3037840" cy="466434"/>
          </a:xfrm>
          <a:prstGeom prst="rect">
            <a:avLst/>
          </a:prstGeom>
        </p:spPr>
        <p:txBody>
          <a:bodyPr vert="horz" lIns="93175" tIns="46587" rIns="93175" bIns="46587" rtlCol="0" anchor="b"/>
          <a:lstStyle>
            <a:lvl1pPr algn="l">
              <a:defRPr sz="1200"/>
            </a:lvl1pPr>
          </a:lstStyle>
          <a:p>
            <a:endParaRPr lang="en-US"/>
          </a:p>
        </p:txBody>
      </p:sp>
      <p:sp>
        <p:nvSpPr>
          <p:cNvPr id="7" name="Slide Number Placeholder 6"/>
          <p:cNvSpPr>
            <a:spLocks noGrp="1"/>
          </p:cNvSpPr>
          <p:nvPr>
            <p:ph type="sldNum" sz="quarter" idx="5"/>
          </p:nvPr>
        </p:nvSpPr>
        <p:spPr>
          <a:xfrm>
            <a:off x="3970939" y="8829968"/>
            <a:ext cx="3037840" cy="466434"/>
          </a:xfrm>
          <a:prstGeom prst="rect">
            <a:avLst/>
          </a:prstGeom>
        </p:spPr>
        <p:txBody>
          <a:bodyPr vert="horz" lIns="93175" tIns="46587" rIns="93175" bIns="46587" rtlCol="0" anchor="b"/>
          <a:lstStyle>
            <a:lvl1pPr algn="r">
              <a:defRPr sz="1200"/>
            </a:lvl1pPr>
          </a:lstStyle>
          <a:p>
            <a:fld id="{E9272FF4-788E-428B-9466-FE832939DDF3}" type="slidenum">
              <a:rPr lang="en-US" smtClean="0"/>
              <a:t>‹#›</a:t>
            </a:fld>
            <a:endParaRPr lang="en-US"/>
          </a:p>
        </p:txBody>
      </p:sp>
    </p:spTree>
    <p:extLst>
      <p:ext uri="{BB962C8B-B14F-4D97-AF65-F5344CB8AC3E}">
        <p14:creationId xmlns:p14="http://schemas.microsoft.com/office/powerpoint/2010/main" val="36427890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Here we will explain the process of dealing with PaymentsWorks to become a registered vendor in the system. </a:t>
            </a:r>
          </a:p>
        </p:txBody>
      </p:sp>
      <p:sp>
        <p:nvSpPr>
          <p:cNvPr id="4" name="Slide Number Placeholder 3"/>
          <p:cNvSpPr>
            <a:spLocks noGrp="1"/>
          </p:cNvSpPr>
          <p:nvPr>
            <p:ph type="sldNum" sz="quarter" idx="5"/>
          </p:nvPr>
        </p:nvSpPr>
        <p:spPr/>
        <p:txBody>
          <a:bodyPr/>
          <a:lstStyle/>
          <a:p>
            <a:fld id="{E9272FF4-788E-428B-9466-FE832939DDF3}" type="slidenum">
              <a:rPr lang="en-US" smtClean="0"/>
              <a:t>1</a:t>
            </a:fld>
            <a:endParaRPr lang="en-US"/>
          </a:p>
        </p:txBody>
      </p:sp>
    </p:spTree>
    <p:extLst>
      <p:ext uri="{BB962C8B-B14F-4D97-AF65-F5344CB8AC3E}">
        <p14:creationId xmlns:p14="http://schemas.microsoft.com/office/powerpoint/2010/main" val="3571944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6468">
              <a:lnSpc>
                <a:spcPct val="90000"/>
              </a:lnSpc>
              <a:spcAft>
                <a:spcPts val="611"/>
              </a:spcAft>
            </a:pPr>
            <a:r>
              <a:rPr lang="en-US" dirty="0">
                <a:cs typeface="Calibri"/>
              </a:rPr>
              <a:t>You will visit the student organization finances home page by using the link. Scroll down to the “forms” section. Once you are at the forms section, click on “Step One: New Vendor Set Up (Mandatory)”. Complete the submission form. This step is necessary to register as a Vendor in the system. Go to the next slide for the next step. </a:t>
            </a:r>
          </a:p>
        </p:txBody>
      </p:sp>
      <p:sp>
        <p:nvSpPr>
          <p:cNvPr id="4" name="Slide Number Placeholder 3"/>
          <p:cNvSpPr>
            <a:spLocks noGrp="1"/>
          </p:cNvSpPr>
          <p:nvPr>
            <p:ph type="sldNum" sz="quarter" idx="5"/>
          </p:nvPr>
        </p:nvSpPr>
        <p:spPr/>
        <p:txBody>
          <a:bodyPr/>
          <a:lstStyle/>
          <a:p>
            <a:fld id="{A846DD72-96D9-4818-A03C-0DAF623FA7A1}" type="slidenum">
              <a:rPr lang="en-US" smtClean="0"/>
              <a:t>2</a:t>
            </a:fld>
            <a:endParaRPr lang="en-US"/>
          </a:p>
        </p:txBody>
      </p:sp>
    </p:spTree>
    <p:extLst>
      <p:ext uri="{BB962C8B-B14F-4D97-AF65-F5344CB8AC3E}">
        <p14:creationId xmlns:p14="http://schemas.microsoft.com/office/powerpoint/2010/main" val="3157749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cs typeface="Calibri"/>
              </a:rPr>
              <a:t>You should receive this email from PaymentWorks with the email you listed on your vendor application. </a:t>
            </a:r>
          </a:p>
          <a:p>
            <a:pPr marL="0" indent="0">
              <a:buFont typeface="Arial" panose="020B0604020202020204" pitchFamily="34" charset="0"/>
              <a:buNone/>
            </a:pPr>
            <a:r>
              <a:rPr lang="en-US" dirty="0">
                <a:cs typeface="Calibri"/>
              </a:rPr>
              <a:t>If you don’t see the email from PaymentWorks after 48 hours, please check your spam/junk email folder for the email. </a:t>
            </a:r>
          </a:p>
          <a:p>
            <a:pPr marL="0" indent="0">
              <a:buFont typeface="Arial" panose="020B0604020202020204" pitchFamily="34" charset="0"/>
              <a:buNone/>
            </a:pPr>
            <a:r>
              <a:rPr lang="en-US" dirty="0">
                <a:cs typeface="Calibri"/>
              </a:rPr>
              <a:t>After you get the email, read and follow the instructions so you can setup your profile on PaymentWorks. </a:t>
            </a:r>
          </a:p>
        </p:txBody>
      </p:sp>
      <p:sp>
        <p:nvSpPr>
          <p:cNvPr id="4" name="Slide Number Placeholder 3"/>
          <p:cNvSpPr>
            <a:spLocks noGrp="1"/>
          </p:cNvSpPr>
          <p:nvPr>
            <p:ph type="sldNum" sz="quarter" idx="5"/>
          </p:nvPr>
        </p:nvSpPr>
        <p:spPr/>
        <p:txBody>
          <a:bodyPr/>
          <a:lstStyle/>
          <a:p>
            <a:fld id="{A846DD72-96D9-4818-A03C-0DAF623FA7A1}" type="slidenum">
              <a:rPr lang="en-US" smtClean="0"/>
              <a:t>3</a:t>
            </a:fld>
            <a:endParaRPr lang="en-US"/>
          </a:p>
        </p:txBody>
      </p:sp>
    </p:spTree>
    <p:extLst>
      <p:ext uri="{BB962C8B-B14F-4D97-AF65-F5344CB8AC3E}">
        <p14:creationId xmlns:p14="http://schemas.microsoft.com/office/powerpoint/2010/main" val="776058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Follow the instructions of the email and setup your profile on PaymentWorks. We highly recommend that when you setup your profile, you use </a:t>
            </a:r>
          </a:p>
          <a:p>
            <a:r>
              <a:rPr lang="en-US" dirty="0"/>
              <a:t>your student organizations email and a shareable password for the President/Treasurer/Advisor. This allows for greater flexibility and collaboration among your student organization. </a:t>
            </a:r>
          </a:p>
          <a:p>
            <a:endParaRPr lang="en-US" dirty="0"/>
          </a:p>
        </p:txBody>
      </p:sp>
      <p:sp>
        <p:nvSpPr>
          <p:cNvPr id="4" name="Slide Number Placeholder 3"/>
          <p:cNvSpPr>
            <a:spLocks noGrp="1"/>
          </p:cNvSpPr>
          <p:nvPr>
            <p:ph type="sldNum" sz="quarter" idx="5"/>
          </p:nvPr>
        </p:nvSpPr>
        <p:spPr/>
        <p:txBody>
          <a:bodyPr/>
          <a:lstStyle/>
          <a:p>
            <a:fld id="{A846DD72-96D9-4818-A03C-0DAF623FA7A1}" type="slidenum">
              <a:rPr lang="en-US" smtClean="0"/>
              <a:t>4</a:t>
            </a:fld>
            <a:endParaRPr lang="en-US"/>
          </a:p>
        </p:txBody>
      </p:sp>
    </p:spTree>
    <p:extLst>
      <p:ext uri="{BB962C8B-B14F-4D97-AF65-F5344CB8AC3E}">
        <p14:creationId xmlns:p14="http://schemas.microsoft.com/office/powerpoint/2010/main" val="258137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758B4-05BE-A845-2250-096BF9A599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75C976-BAEA-D1A1-5A2B-C9194EBF0C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7EDEDB-6C9A-C535-9718-E443D32DB94C}"/>
              </a:ext>
            </a:extLst>
          </p:cNvPr>
          <p:cNvSpPr>
            <a:spLocks noGrp="1"/>
          </p:cNvSpPr>
          <p:nvPr>
            <p:ph type="body" idx="1"/>
          </p:nvPr>
        </p:nvSpPr>
        <p:spPr/>
        <p:txBody>
          <a:bodyPr/>
          <a:lstStyle/>
          <a:p>
            <a:r>
              <a:rPr lang="en-US" dirty="0"/>
              <a:t>Follow the instructions of the email and setup your profile on PaymentWorks. We highly recommend that when you setup your profile, you use </a:t>
            </a:r>
          </a:p>
          <a:p>
            <a:r>
              <a:rPr lang="en-US" dirty="0"/>
              <a:t>your student organizations email and a shareable password for the President/Treasurer/Advisor. This allows for greater flexibility and collaboration among your student organization. </a:t>
            </a:r>
          </a:p>
          <a:p>
            <a:endParaRPr lang="en-US" dirty="0"/>
          </a:p>
        </p:txBody>
      </p:sp>
      <p:sp>
        <p:nvSpPr>
          <p:cNvPr id="4" name="Slide Number Placeholder 3">
            <a:extLst>
              <a:ext uri="{FF2B5EF4-FFF2-40B4-BE49-F238E27FC236}">
                <a16:creationId xmlns:a16="http://schemas.microsoft.com/office/drawing/2014/main" id="{C98278B4-90A0-A7DB-3B42-09D6543AE1E6}"/>
              </a:ext>
            </a:extLst>
          </p:cNvPr>
          <p:cNvSpPr>
            <a:spLocks noGrp="1"/>
          </p:cNvSpPr>
          <p:nvPr>
            <p:ph type="sldNum" sz="quarter" idx="5"/>
          </p:nvPr>
        </p:nvSpPr>
        <p:spPr/>
        <p:txBody>
          <a:bodyPr/>
          <a:lstStyle/>
          <a:p>
            <a:fld id="{A846DD72-96D9-4818-A03C-0DAF623FA7A1}" type="slidenum">
              <a:rPr lang="en-US" smtClean="0"/>
              <a:t>5</a:t>
            </a:fld>
            <a:endParaRPr lang="en-US"/>
          </a:p>
        </p:txBody>
      </p:sp>
    </p:spTree>
    <p:extLst>
      <p:ext uri="{BB962C8B-B14F-4D97-AF65-F5344CB8AC3E}">
        <p14:creationId xmlns:p14="http://schemas.microsoft.com/office/powerpoint/2010/main" val="31446465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E31E3B-D9D0-0FBC-4B5C-9B3397A47D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397E17-033E-F0BF-4272-C5E0739D92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B63BB6-A0D9-F8BE-8407-B8F89F09B6F4}"/>
              </a:ext>
            </a:extLst>
          </p:cNvPr>
          <p:cNvSpPr>
            <a:spLocks noGrp="1"/>
          </p:cNvSpPr>
          <p:nvPr>
            <p:ph type="body" idx="1"/>
          </p:nvPr>
        </p:nvSpPr>
        <p:spPr/>
        <p:txBody>
          <a:bodyPr/>
          <a:lstStyle/>
          <a:p>
            <a:r>
              <a:rPr lang="en-US" dirty="0"/>
              <a:t>Follow the instructions of the email and setup your profile on PaymentWorks. We highly recommend that when you setup your profile, you use </a:t>
            </a:r>
          </a:p>
          <a:p>
            <a:r>
              <a:rPr lang="en-US" dirty="0"/>
              <a:t>your student organizations email and a shareable password for the President/Treasurer/Advisor. This allows for greater flexibility and collaboration among your student organization. </a:t>
            </a:r>
          </a:p>
          <a:p>
            <a:endParaRPr lang="en-US" dirty="0"/>
          </a:p>
        </p:txBody>
      </p:sp>
      <p:sp>
        <p:nvSpPr>
          <p:cNvPr id="4" name="Slide Number Placeholder 3">
            <a:extLst>
              <a:ext uri="{FF2B5EF4-FFF2-40B4-BE49-F238E27FC236}">
                <a16:creationId xmlns:a16="http://schemas.microsoft.com/office/drawing/2014/main" id="{8250EA43-4E25-3F3A-3264-1D63D06C93E5}"/>
              </a:ext>
            </a:extLst>
          </p:cNvPr>
          <p:cNvSpPr>
            <a:spLocks noGrp="1"/>
          </p:cNvSpPr>
          <p:nvPr>
            <p:ph type="sldNum" sz="quarter" idx="5"/>
          </p:nvPr>
        </p:nvSpPr>
        <p:spPr/>
        <p:txBody>
          <a:bodyPr/>
          <a:lstStyle/>
          <a:p>
            <a:fld id="{A846DD72-96D9-4818-A03C-0DAF623FA7A1}" type="slidenum">
              <a:rPr lang="en-US" smtClean="0"/>
              <a:t>6</a:t>
            </a:fld>
            <a:endParaRPr lang="en-US"/>
          </a:p>
        </p:txBody>
      </p:sp>
    </p:spTree>
    <p:extLst>
      <p:ext uri="{BB962C8B-B14F-4D97-AF65-F5344CB8AC3E}">
        <p14:creationId xmlns:p14="http://schemas.microsoft.com/office/powerpoint/2010/main" val="1150653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Please feel free to schedule an appointment with the business office at any time. You can find the appointment link on the Student Organization Finances Home Page. You can find the link to the home page from the previous slides I have shown if you rewind the video. Feel free to go back and take screenshots of previous slides or keep this video in your files anytime you need to review the reimbursement process. </a:t>
            </a:r>
          </a:p>
        </p:txBody>
      </p:sp>
      <p:sp>
        <p:nvSpPr>
          <p:cNvPr id="4" name="Slide Number Placeholder 3"/>
          <p:cNvSpPr>
            <a:spLocks noGrp="1"/>
          </p:cNvSpPr>
          <p:nvPr>
            <p:ph type="sldNum" sz="quarter" idx="5"/>
          </p:nvPr>
        </p:nvSpPr>
        <p:spPr/>
        <p:txBody>
          <a:bodyPr/>
          <a:lstStyle/>
          <a:p>
            <a:fld id="{E9272FF4-788E-428B-9466-FE832939DDF3}" type="slidenum">
              <a:rPr lang="en-US" smtClean="0"/>
              <a:t>7</a:t>
            </a:fld>
            <a:endParaRPr lang="en-US"/>
          </a:p>
        </p:txBody>
      </p:sp>
    </p:spTree>
    <p:extLst>
      <p:ext uri="{BB962C8B-B14F-4D97-AF65-F5344CB8AC3E}">
        <p14:creationId xmlns:p14="http://schemas.microsoft.com/office/powerpoint/2010/main" val="3550507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96E8E64-1E9D-45BF-8B28-883D46848A08}" type="datetime1">
              <a:rPr lang="en-US" smtClean="0"/>
              <a:t>2/5/2025</a:t>
            </a:fld>
            <a:endParaRPr lang="en-US"/>
          </a:p>
        </p:txBody>
      </p:sp>
      <p:sp>
        <p:nvSpPr>
          <p:cNvPr id="5" name="Footer Placeholder 4"/>
          <p:cNvSpPr>
            <a:spLocks noGrp="1"/>
          </p:cNvSpPr>
          <p:nvPr>
            <p:ph type="ftr" sz="quarter" idx="11"/>
          </p:nvPr>
        </p:nvSpPr>
        <p:spPr/>
        <p:txBody>
          <a:bodyPr/>
          <a:lstStyle/>
          <a:p>
            <a:r>
              <a:rPr lang="en-US"/>
              <a:t>THE UNIVERSITY OF NORTH CAROLINA AT CHAPEL HILL</a:t>
            </a:r>
          </a:p>
        </p:txBody>
      </p:sp>
      <p:sp>
        <p:nvSpPr>
          <p:cNvPr id="6" name="Slide Number Placeholder 5"/>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882898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CA4FFE3-7ED7-4309-B95A-B1F80DDBFCF1}" type="datetime1">
              <a:rPr lang="en-US" smtClean="0"/>
              <a:t>2/5/2025</a:t>
            </a:fld>
            <a:endParaRPr lang="en-US"/>
          </a:p>
        </p:txBody>
      </p:sp>
      <p:sp>
        <p:nvSpPr>
          <p:cNvPr id="5" name="Footer Placeholder 4"/>
          <p:cNvSpPr>
            <a:spLocks noGrp="1"/>
          </p:cNvSpPr>
          <p:nvPr>
            <p:ph type="ftr" sz="quarter" idx="11"/>
          </p:nvPr>
        </p:nvSpPr>
        <p:spPr/>
        <p:txBody>
          <a:bodyPr/>
          <a:lstStyle/>
          <a:p>
            <a:r>
              <a:rPr lang="en-US"/>
              <a:t>THE UNIVERSITY OF NORTH CAROLINA AT CHAPEL HILL</a:t>
            </a:r>
          </a:p>
        </p:txBody>
      </p:sp>
      <p:sp>
        <p:nvSpPr>
          <p:cNvPr id="6" name="Slide Number Placeholder 5"/>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1440622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EB93F6-DF56-4D69-8B9E-7433FB33E64A}" type="datetime1">
              <a:rPr lang="en-US" smtClean="0"/>
              <a:t>2/5/2025</a:t>
            </a:fld>
            <a:endParaRPr lang="en-US"/>
          </a:p>
        </p:txBody>
      </p:sp>
      <p:sp>
        <p:nvSpPr>
          <p:cNvPr id="5" name="Footer Placeholder 4"/>
          <p:cNvSpPr>
            <a:spLocks noGrp="1"/>
          </p:cNvSpPr>
          <p:nvPr>
            <p:ph type="ftr" sz="quarter" idx="11"/>
          </p:nvPr>
        </p:nvSpPr>
        <p:spPr/>
        <p:txBody>
          <a:bodyPr/>
          <a:lstStyle/>
          <a:p>
            <a:r>
              <a:rPr lang="en-US"/>
              <a:t>THE UNIVERSITY OF NORTH CAROLINA AT CHAPEL HILL</a:t>
            </a:r>
          </a:p>
        </p:txBody>
      </p:sp>
      <p:sp>
        <p:nvSpPr>
          <p:cNvPr id="6" name="Slide Number Placeholder 5"/>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3319802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5A83B60-0ECD-4DDE-AB18-856BD4A6A88B}" type="datetime1">
              <a:rPr lang="en-US" smtClean="0"/>
              <a:t>2/5/2025</a:t>
            </a:fld>
            <a:endParaRPr lang="en-US"/>
          </a:p>
        </p:txBody>
      </p:sp>
      <p:sp>
        <p:nvSpPr>
          <p:cNvPr id="6" name="Footer Placeholder 5"/>
          <p:cNvSpPr>
            <a:spLocks noGrp="1"/>
          </p:cNvSpPr>
          <p:nvPr>
            <p:ph type="ftr" sz="quarter" idx="11"/>
          </p:nvPr>
        </p:nvSpPr>
        <p:spPr/>
        <p:txBody>
          <a:bodyPr/>
          <a:lstStyle/>
          <a:p>
            <a:r>
              <a:rPr lang="en-US"/>
              <a:t>THE UNIVERSITY OF NORTH CAROLINA AT CHAPEL HILL</a:t>
            </a:r>
          </a:p>
        </p:txBody>
      </p:sp>
      <p:sp>
        <p:nvSpPr>
          <p:cNvPr id="7" name="Slide Number Placeholder 6"/>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3201805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AB18C3B-3EFB-430E-9674-E2CC450B0AE7}" type="datetime1">
              <a:rPr lang="en-US" smtClean="0"/>
              <a:t>2/5/2025</a:t>
            </a:fld>
            <a:endParaRPr lang="en-US"/>
          </a:p>
        </p:txBody>
      </p:sp>
      <p:sp>
        <p:nvSpPr>
          <p:cNvPr id="8" name="Footer Placeholder 7"/>
          <p:cNvSpPr>
            <a:spLocks noGrp="1"/>
          </p:cNvSpPr>
          <p:nvPr>
            <p:ph type="ftr" sz="quarter" idx="11"/>
          </p:nvPr>
        </p:nvSpPr>
        <p:spPr/>
        <p:txBody>
          <a:bodyPr/>
          <a:lstStyle/>
          <a:p>
            <a:r>
              <a:rPr lang="en-US"/>
              <a:t>THE UNIVERSITY OF NORTH CAROLINA AT CHAPEL HILL</a:t>
            </a:r>
          </a:p>
        </p:txBody>
      </p:sp>
      <p:sp>
        <p:nvSpPr>
          <p:cNvPr id="9" name="Slide Number Placeholder 8"/>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2620222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D72ADA0-430F-4683-B562-1C62118C0640}" type="datetime1">
              <a:rPr lang="en-US" smtClean="0"/>
              <a:t>2/5/2025</a:t>
            </a:fld>
            <a:endParaRPr lang="en-US"/>
          </a:p>
        </p:txBody>
      </p:sp>
      <p:sp>
        <p:nvSpPr>
          <p:cNvPr id="4" name="Footer Placeholder 3"/>
          <p:cNvSpPr>
            <a:spLocks noGrp="1"/>
          </p:cNvSpPr>
          <p:nvPr>
            <p:ph type="ftr" sz="quarter" idx="11"/>
          </p:nvPr>
        </p:nvSpPr>
        <p:spPr/>
        <p:txBody>
          <a:bodyPr/>
          <a:lstStyle/>
          <a:p>
            <a:r>
              <a:rPr lang="en-US"/>
              <a:t>THE UNIVERSITY OF NORTH CAROLINA AT CHAPEL HILL</a:t>
            </a:r>
          </a:p>
        </p:txBody>
      </p:sp>
      <p:sp>
        <p:nvSpPr>
          <p:cNvPr id="5" name="Slide Number Placeholder 4"/>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491208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7345A3-A1F4-4405-A167-0C984BA95DC5}" type="datetime1">
              <a:rPr lang="en-US" smtClean="0"/>
              <a:t>2/5/2025</a:t>
            </a:fld>
            <a:endParaRPr lang="en-US"/>
          </a:p>
        </p:txBody>
      </p:sp>
      <p:sp>
        <p:nvSpPr>
          <p:cNvPr id="3" name="Footer Placeholder 2"/>
          <p:cNvSpPr>
            <a:spLocks noGrp="1"/>
          </p:cNvSpPr>
          <p:nvPr>
            <p:ph type="ftr" sz="quarter" idx="11"/>
          </p:nvPr>
        </p:nvSpPr>
        <p:spPr/>
        <p:txBody>
          <a:bodyPr/>
          <a:lstStyle/>
          <a:p>
            <a:r>
              <a:rPr lang="en-US"/>
              <a:t>THE UNIVERSITY OF NORTH CAROLINA AT CHAPEL HILL</a:t>
            </a:r>
          </a:p>
        </p:txBody>
      </p:sp>
      <p:sp>
        <p:nvSpPr>
          <p:cNvPr id="4" name="Slide Number Placeholder 3"/>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3102562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B099AC-6DFF-4353-A5E3-EAE6231A2B66}" type="datetime1">
              <a:rPr lang="en-US" smtClean="0"/>
              <a:t>2/5/2025</a:t>
            </a:fld>
            <a:endParaRPr lang="en-US"/>
          </a:p>
        </p:txBody>
      </p:sp>
      <p:sp>
        <p:nvSpPr>
          <p:cNvPr id="6" name="Footer Placeholder 5"/>
          <p:cNvSpPr>
            <a:spLocks noGrp="1"/>
          </p:cNvSpPr>
          <p:nvPr>
            <p:ph type="ftr" sz="quarter" idx="11"/>
          </p:nvPr>
        </p:nvSpPr>
        <p:spPr/>
        <p:txBody>
          <a:bodyPr/>
          <a:lstStyle/>
          <a:p>
            <a:r>
              <a:rPr lang="en-US"/>
              <a:t>THE UNIVERSITY OF NORTH CAROLINA AT CHAPEL HILL</a:t>
            </a:r>
          </a:p>
        </p:txBody>
      </p:sp>
      <p:sp>
        <p:nvSpPr>
          <p:cNvPr id="7" name="Slide Number Placeholder 6"/>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382548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DD7B4AF-4A31-424D-9348-9316C3E1DC8D}" type="datetime1">
              <a:rPr lang="en-US" smtClean="0"/>
              <a:t>2/5/2025</a:t>
            </a:fld>
            <a:endParaRPr lang="en-US"/>
          </a:p>
        </p:txBody>
      </p:sp>
      <p:sp>
        <p:nvSpPr>
          <p:cNvPr id="6" name="Footer Placeholder 5"/>
          <p:cNvSpPr>
            <a:spLocks noGrp="1"/>
          </p:cNvSpPr>
          <p:nvPr>
            <p:ph type="ftr" sz="quarter" idx="11"/>
          </p:nvPr>
        </p:nvSpPr>
        <p:spPr/>
        <p:txBody>
          <a:bodyPr/>
          <a:lstStyle/>
          <a:p>
            <a:r>
              <a:rPr lang="en-US"/>
              <a:t>THE UNIVERSITY OF NORTH CAROLINA AT CHAPEL HILL</a:t>
            </a:r>
          </a:p>
        </p:txBody>
      </p:sp>
      <p:sp>
        <p:nvSpPr>
          <p:cNvPr id="7" name="Slide Number Placeholder 6"/>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3895159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C2F5283-9B32-4596-9016-208119A9450B}" type="datetime1">
              <a:rPr lang="en-US" smtClean="0"/>
              <a:t>2/5/2025</a:t>
            </a:fld>
            <a:endParaRPr lang="en-US"/>
          </a:p>
        </p:txBody>
      </p:sp>
      <p:sp>
        <p:nvSpPr>
          <p:cNvPr id="5" name="Footer Placeholder 4"/>
          <p:cNvSpPr>
            <a:spLocks noGrp="1"/>
          </p:cNvSpPr>
          <p:nvPr>
            <p:ph type="ftr" sz="quarter" idx="11"/>
          </p:nvPr>
        </p:nvSpPr>
        <p:spPr/>
        <p:txBody>
          <a:bodyPr/>
          <a:lstStyle/>
          <a:p>
            <a:r>
              <a:rPr lang="en-US"/>
              <a:t>THE UNIVERSITY OF NORTH CAROLINA AT CHAPEL HILL</a:t>
            </a:r>
          </a:p>
        </p:txBody>
      </p:sp>
      <p:sp>
        <p:nvSpPr>
          <p:cNvPr id="6" name="Slide Number Placeholder 5"/>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175255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A113FE-4185-4193-92FA-555AC1AC77AD}" type="datetime1">
              <a:rPr lang="en-US" smtClean="0"/>
              <a:t>2/5/2025</a:t>
            </a:fld>
            <a:endParaRPr lang="en-US"/>
          </a:p>
        </p:txBody>
      </p:sp>
      <p:sp>
        <p:nvSpPr>
          <p:cNvPr id="5" name="Footer Placeholder 4"/>
          <p:cNvSpPr>
            <a:spLocks noGrp="1"/>
          </p:cNvSpPr>
          <p:nvPr>
            <p:ph type="ftr" sz="quarter" idx="11"/>
          </p:nvPr>
        </p:nvSpPr>
        <p:spPr/>
        <p:txBody>
          <a:bodyPr/>
          <a:lstStyle/>
          <a:p>
            <a:r>
              <a:rPr lang="en-US"/>
              <a:t>THE UNIVERSITY OF NORTH CAROLINA AT CHAPEL HILL</a:t>
            </a:r>
          </a:p>
        </p:txBody>
      </p:sp>
      <p:sp>
        <p:nvSpPr>
          <p:cNvPr id="6" name="Slide Number Placeholder 5"/>
          <p:cNvSpPr>
            <a:spLocks noGrp="1"/>
          </p:cNvSpPr>
          <p:nvPr>
            <p:ph type="sldNum" sz="quarter" idx="12"/>
          </p:nvPr>
        </p:nvSpPr>
        <p:spPr/>
        <p:txBody>
          <a:bodyPr/>
          <a:lstStyle/>
          <a:p>
            <a:fld id="{5D6EE9D3-EE1A-4192-8386-FFA323059B4E}" type="slidenum">
              <a:rPr lang="en-US" smtClean="0"/>
              <a:t>‹#›</a:t>
            </a:fld>
            <a:endParaRPr lang="en-US"/>
          </a:p>
        </p:txBody>
      </p:sp>
    </p:spTree>
    <p:extLst>
      <p:ext uri="{BB962C8B-B14F-4D97-AF65-F5344CB8AC3E}">
        <p14:creationId xmlns:p14="http://schemas.microsoft.com/office/powerpoint/2010/main" val="794572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Cover A">
    <p:spTree>
      <p:nvGrpSpPr>
        <p:cNvPr id="1" name=""/>
        <p:cNvGrpSpPr/>
        <p:nvPr/>
      </p:nvGrpSpPr>
      <p:grpSpPr>
        <a:xfrm>
          <a:off x="0" y="0"/>
          <a:ext cx="0" cy="0"/>
          <a:chOff x="0" y="0"/>
          <a:chExt cx="0" cy="0"/>
        </a:xfrm>
      </p:grpSpPr>
      <p:pic>
        <p:nvPicPr>
          <p:cNvPr id="19" name="Picture 18" descr="A picture containing slope, hill, skiing&#10;&#10;Description automatically generated">
            <a:extLst>
              <a:ext uri="{FF2B5EF4-FFF2-40B4-BE49-F238E27FC236}">
                <a16:creationId xmlns:a16="http://schemas.microsoft.com/office/drawing/2014/main" id="{A639ABD4-BE37-7144-8803-B03332C383AC}"/>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Title 1"/>
          <p:cNvSpPr>
            <a:spLocks noGrp="1"/>
          </p:cNvSpPr>
          <p:nvPr>
            <p:ph type="title"/>
          </p:nvPr>
        </p:nvSpPr>
        <p:spPr>
          <a:xfrm>
            <a:off x="505685" y="1802654"/>
            <a:ext cx="10696239" cy="2086825"/>
          </a:xfrm>
        </p:spPr>
        <p:txBody>
          <a:bodyPr anchor="b">
            <a:noAutofit/>
          </a:bodyPr>
          <a:lstStyle>
            <a:lvl1pPr algn="l">
              <a:defRPr sz="6000">
                <a:solidFill>
                  <a:schemeClr val="bg1"/>
                </a:solidFill>
              </a:defRPr>
            </a:lvl1pPr>
          </a:lstStyle>
          <a:p>
            <a:r>
              <a:rPr lang="en-US"/>
              <a:t>Click to edit Master title style</a:t>
            </a:r>
          </a:p>
        </p:txBody>
      </p:sp>
      <p:sp>
        <p:nvSpPr>
          <p:cNvPr id="9" name="Text Placeholder 2"/>
          <p:cNvSpPr>
            <a:spLocks noGrp="1"/>
          </p:cNvSpPr>
          <p:nvPr>
            <p:ph type="body" idx="1"/>
          </p:nvPr>
        </p:nvSpPr>
        <p:spPr>
          <a:xfrm>
            <a:off x="533396" y="3952635"/>
            <a:ext cx="10696238" cy="726140"/>
          </a:xfrm>
        </p:spPr>
        <p:txBody>
          <a:bodyPr>
            <a:noAutofit/>
          </a:bodyPr>
          <a:lstStyle>
            <a:lvl1pPr marL="0" indent="0" algn="l">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15" name="Text Placeholder 14">
            <a:extLst>
              <a:ext uri="{FF2B5EF4-FFF2-40B4-BE49-F238E27FC236}">
                <a16:creationId xmlns:a16="http://schemas.microsoft.com/office/drawing/2014/main" id="{257677B3-F4EF-3B4F-BAB8-93395C8FDF3D}"/>
              </a:ext>
            </a:extLst>
          </p:cNvPr>
          <p:cNvSpPr>
            <a:spLocks noGrp="1"/>
          </p:cNvSpPr>
          <p:nvPr>
            <p:ph type="body" sz="quarter" idx="10"/>
          </p:nvPr>
        </p:nvSpPr>
        <p:spPr>
          <a:xfrm>
            <a:off x="533395" y="5257815"/>
            <a:ext cx="5410200" cy="314325"/>
          </a:xfrm>
        </p:spPr>
        <p:txBody>
          <a:bodyPr>
            <a:noAutofit/>
          </a:bodyPr>
          <a:lstStyle>
            <a:lvl1pPr marL="0" indent="0">
              <a:buNone/>
              <a:defRPr sz="1800">
                <a:solidFill>
                  <a:schemeClr val="tx1"/>
                </a:solidFill>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p:txBody>
      </p:sp>
      <p:sp>
        <p:nvSpPr>
          <p:cNvPr id="18" name="Text Placeholder 14">
            <a:extLst>
              <a:ext uri="{FF2B5EF4-FFF2-40B4-BE49-F238E27FC236}">
                <a16:creationId xmlns:a16="http://schemas.microsoft.com/office/drawing/2014/main" id="{DDDA9ED2-0687-FC4F-82A2-402184DF88E7}"/>
              </a:ext>
            </a:extLst>
          </p:cNvPr>
          <p:cNvSpPr>
            <a:spLocks noGrp="1"/>
          </p:cNvSpPr>
          <p:nvPr>
            <p:ph type="body" sz="quarter" idx="11"/>
          </p:nvPr>
        </p:nvSpPr>
        <p:spPr>
          <a:xfrm>
            <a:off x="533395" y="5657865"/>
            <a:ext cx="5410200" cy="314325"/>
          </a:xfrm>
        </p:spPr>
        <p:txBody>
          <a:bodyPr>
            <a:noAutofit/>
          </a:bodyPr>
          <a:lstStyle>
            <a:lvl1pPr marL="0" indent="0">
              <a:buNone/>
              <a:defRPr sz="1800">
                <a:solidFill>
                  <a:schemeClr val="tx1"/>
                </a:solidFill>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p:txBody>
      </p:sp>
      <p:pic>
        <p:nvPicPr>
          <p:cNvPr id="10" name="Picture 9" descr="A black and white sign&#10;&#10;Description automatically generated with low confidence">
            <a:extLst>
              <a:ext uri="{FF2B5EF4-FFF2-40B4-BE49-F238E27FC236}">
                <a16:creationId xmlns:a16="http://schemas.microsoft.com/office/drawing/2014/main" id="{7E724432-D0AD-9A40-B139-E9C0818E7F3A}"/>
              </a:ext>
            </a:extLst>
          </p:cNvPr>
          <p:cNvPicPr>
            <a:picLocks noChangeAspect="1"/>
          </p:cNvPicPr>
          <p:nvPr userDrawn="1"/>
        </p:nvPicPr>
        <p:blipFill>
          <a:blip r:embed="rId3"/>
          <a:stretch>
            <a:fillRect/>
          </a:stretch>
        </p:blipFill>
        <p:spPr>
          <a:xfrm>
            <a:off x="705644" y="594964"/>
            <a:ext cx="2451100" cy="457200"/>
          </a:xfrm>
          <a:prstGeom prst="rect">
            <a:avLst/>
          </a:prstGeom>
        </p:spPr>
      </p:pic>
    </p:spTree>
    <p:extLst>
      <p:ext uri="{BB962C8B-B14F-4D97-AF65-F5344CB8AC3E}">
        <p14:creationId xmlns:p14="http://schemas.microsoft.com/office/powerpoint/2010/main" val="2087130855"/>
      </p:ext>
    </p:extLst>
  </p:cSld>
  <p:clrMapOvr>
    <a:masterClrMapping/>
  </p:clrMapOvr>
  <p:extLst>
    <p:ext uri="{DCECCB84-F9BA-43D5-87BE-67443E8EF086}">
      <p15:sldGuideLst xmlns:p15="http://schemas.microsoft.com/office/powerpoint/2012/main">
        <p15:guide id="3" pos="480">
          <p15:clr>
            <a:srgbClr val="FBAE40"/>
          </p15:clr>
        </p15:guide>
        <p15:guide id="4" pos="722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4CF2C2-53F8-4880-A4A0-71E7931E1EF4}" type="datetime1">
              <a:rPr lang="en-US" smtClean="0"/>
              <a:t>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THE UNIVERSITY OF NORTH CAROLINA AT CHAPEL HILL</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6EE9D3-EE1A-4192-8386-FFA323059B4E}" type="slidenum">
              <a:rPr lang="en-US" smtClean="0"/>
              <a:t>‹#›</a:t>
            </a:fld>
            <a:endParaRPr lang="en-US"/>
          </a:p>
        </p:txBody>
      </p:sp>
    </p:spTree>
    <p:extLst>
      <p:ext uri="{BB962C8B-B14F-4D97-AF65-F5344CB8AC3E}">
        <p14:creationId xmlns:p14="http://schemas.microsoft.com/office/powerpoint/2010/main" val="738970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s://heellife.unc.edu/organization/rsofinance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mailto:csls@unc.edu"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go.unc.edu/CUSOappointment"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3C4AD-FFDB-EF47-B339-75095418071A}"/>
              </a:ext>
            </a:extLst>
          </p:cNvPr>
          <p:cNvSpPr>
            <a:spLocks noGrp="1"/>
          </p:cNvSpPr>
          <p:nvPr>
            <p:ph type="title"/>
          </p:nvPr>
        </p:nvSpPr>
        <p:spPr>
          <a:xfrm>
            <a:off x="247931" y="1122369"/>
            <a:ext cx="11696131" cy="2451033"/>
          </a:xfrm>
        </p:spPr>
        <p:txBody>
          <a:bodyPr/>
          <a:lstStyle/>
          <a:p>
            <a:pPr algn="ctr"/>
            <a:r>
              <a:rPr lang="en-US" sz="5400" dirty="0"/>
              <a:t>Setting up</a:t>
            </a:r>
            <a:br>
              <a:rPr lang="en-US" sz="5400" dirty="0"/>
            </a:br>
            <a:r>
              <a:rPr lang="en-US" sz="5400" dirty="0"/>
              <a:t> </a:t>
            </a:r>
            <a:r>
              <a:rPr lang="en-US" sz="5400" dirty="0" err="1"/>
              <a:t>PaymentsWorks</a:t>
            </a:r>
            <a:r>
              <a:rPr lang="en-US" sz="5400" dirty="0"/>
              <a:t> for</a:t>
            </a:r>
            <a:br>
              <a:rPr lang="en-US" sz="5400" dirty="0"/>
            </a:br>
            <a:r>
              <a:rPr lang="en-US" sz="5400" dirty="0"/>
              <a:t>Student Organizations</a:t>
            </a:r>
          </a:p>
        </p:txBody>
      </p:sp>
      <p:sp>
        <p:nvSpPr>
          <p:cNvPr id="5" name="Text Placeholder 4">
            <a:extLst>
              <a:ext uri="{FF2B5EF4-FFF2-40B4-BE49-F238E27FC236}">
                <a16:creationId xmlns:a16="http://schemas.microsoft.com/office/drawing/2014/main" id="{5FB9D774-2C53-1C48-91F8-4CB54E5786C2}"/>
              </a:ext>
            </a:extLst>
          </p:cNvPr>
          <p:cNvSpPr>
            <a:spLocks noGrp="1"/>
          </p:cNvSpPr>
          <p:nvPr>
            <p:ph type="body" sz="quarter" idx="11"/>
          </p:nvPr>
        </p:nvSpPr>
        <p:spPr>
          <a:xfrm>
            <a:off x="4016829" y="3573402"/>
            <a:ext cx="4065814" cy="661179"/>
          </a:xfrm>
        </p:spPr>
        <p:txBody>
          <a:bodyPr/>
          <a:lstStyle/>
          <a:p>
            <a:pPr algn="ctr"/>
            <a:endParaRPr lang="en-US" sz="2800" dirty="0">
              <a:solidFill>
                <a:schemeClr val="bg1"/>
              </a:solidFill>
            </a:endParaRPr>
          </a:p>
          <a:p>
            <a:endParaRPr lang="en-US" dirty="0"/>
          </a:p>
        </p:txBody>
      </p:sp>
    </p:spTree>
    <p:extLst>
      <p:ext uri="{BB962C8B-B14F-4D97-AF65-F5344CB8AC3E}">
        <p14:creationId xmlns:p14="http://schemas.microsoft.com/office/powerpoint/2010/main" val="220233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EB4F921-E9C6-C44C-9B15-ED10268E30C3}"/>
              </a:ext>
            </a:extLst>
          </p:cNvPr>
          <p:cNvSpPr txBox="1"/>
          <p:nvPr/>
        </p:nvSpPr>
        <p:spPr>
          <a:xfrm>
            <a:off x="1264815" y="291026"/>
            <a:ext cx="10055721" cy="734356"/>
          </a:xfrm>
          <a:prstGeom prst="rect">
            <a:avLst/>
          </a:prstGeom>
          <a:solidFill>
            <a:srgbClr val="4B9CD3"/>
          </a:solidFill>
        </p:spPr>
        <p:txBody>
          <a:bodyPr vert="horz" lIns="91440" tIns="45720" rIns="91440" bIns="45720" rtlCol="0" anchor="t">
            <a:normAutofit/>
          </a:bodyPr>
          <a:lstStyle/>
          <a:p>
            <a:pPr algn="ctr">
              <a:lnSpc>
                <a:spcPct val="90000"/>
              </a:lnSpc>
              <a:spcBef>
                <a:spcPct val="0"/>
              </a:spcBef>
              <a:spcAft>
                <a:spcPts val="600"/>
              </a:spcAft>
            </a:pPr>
            <a:r>
              <a:rPr lang="en-US" sz="4400" b="1" kern="1200" dirty="0">
                <a:solidFill>
                  <a:schemeClr val="bg1"/>
                </a:solidFill>
                <a:latin typeface="+mj-lt"/>
                <a:ea typeface="+mj-ea"/>
                <a:cs typeface="+mj-cs"/>
              </a:rPr>
              <a:t>Step 1: Complete New Vendor Set Up</a:t>
            </a:r>
          </a:p>
        </p:txBody>
      </p:sp>
      <p:sp>
        <p:nvSpPr>
          <p:cNvPr id="4" name="TextBox 3">
            <a:extLst>
              <a:ext uri="{FF2B5EF4-FFF2-40B4-BE49-F238E27FC236}">
                <a16:creationId xmlns:a16="http://schemas.microsoft.com/office/drawing/2014/main" id="{8181F049-53A5-5D4A-B4B2-C87EF669F5BE}"/>
              </a:ext>
            </a:extLst>
          </p:cNvPr>
          <p:cNvSpPr txBox="1"/>
          <p:nvPr/>
        </p:nvSpPr>
        <p:spPr>
          <a:xfrm>
            <a:off x="1259896" y="1130255"/>
            <a:ext cx="10075017" cy="1926844"/>
          </a:xfrm>
          <a:prstGeom prst="rect">
            <a:avLst/>
          </a:prstGeom>
        </p:spPr>
        <p:txBody>
          <a:bodyPr vert="horz" lIns="91440" tIns="45720" rIns="91440" bIns="45720" rtlCol="0" anchor="t">
            <a:noAutofit/>
          </a:bodyPr>
          <a:lstStyle/>
          <a:p>
            <a:pPr marL="400050" indent="-285750">
              <a:spcAft>
                <a:spcPts val="600"/>
              </a:spcAft>
              <a:buFont typeface="Arial" panose="020B0604020202020204" pitchFamily="34" charset="0"/>
              <a:buChar char="•"/>
            </a:pPr>
            <a:r>
              <a:rPr lang="en-US" dirty="0">
                <a:ea typeface="+mj-ea"/>
                <a:cs typeface="+mj-cs"/>
              </a:rPr>
              <a:t>Visit the Student Organization Finances Home Page</a:t>
            </a:r>
          </a:p>
          <a:p>
            <a:pPr marL="1028700" lvl="1" indent="-457200">
              <a:spcAft>
                <a:spcPts val="600"/>
              </a:spcAft>
              <a:buFont typeface="Arial" panose="020B0604020202020204" pitchFamily="34" charset="0"/>
              <a:buChar char="•"/>
            </a:pPr>
            <a:r>
              <a:rPr lang="en-US" dirty="0">
                <a:ea typeface="+mj-ea"/>
                <a:cs typeface="+mj-cs"/>
              </a:rPr>
              <a:t>Link: </a:t>
            </a:r>
            <a:r>
              <a:rPr lang="en-US" dirty="0">
                <a:hlinkClick r:id="rId3"/>
              </a:rPr>
              <a:t>https://heellife.unc.edu/organization/rsofinances</a:t>
            </a:r>
            <a:endParaRPr lang="en-US" dirty="0"/>
          </a:p>
          <a:p>
            <a:pPr marL="400050" indent="-285750">
              <a:spcAft>
                <a:spcPts val="600"/>
              </a:spcAft>
              <a:buFont typeface="Arial" panose="020B0604020202020204" pitchFamily="34" charset="0"/>
              <a:buChar char="•"/>
            </a:pPr>
            <a:r>
              <a:rPr lang="en-US" dirty="0">
                <a:ea typeface="+mj-ea"/>
                <a:cs typeface="+mj-cs"/>
              </a:rPr>
              <a:t>Scroll down to the “Forms” section</a:t>
            </a:r>
          </a:p>
          <a:p>
            <a:pPr marL="400050" indent="-285750">
              <a:spcAft>
                <a:spcPts val="600"/>
              </a:spcAft>
              <a:buFont typeface="Arial" panose="020B0604020202020204" pitchFamily="34" charset="0"/>
              <a:buChar char="•"/>
            </a:pPr>
            <a:r>
              <a:rPr lang="en-US" dirty="0">
                <a:ea typeface="+mj-ea"/>
                <a:cs typeface="+mj-cs"/>
              </a:rPr>
              <a:t>Complete “Step One: New Vendor Set Up (Mandatory). This step is necessary to register as a vendor in the system and receive your supplier ID. An officer of the student organization must submit the application, such as the President, Treasurer, or Advisor.  </a:t>
            </a:r>
            <a:endParaRPr lang="en-US" dirty="0">
              <a:ea typeface="Calibri"/>
              <a:cs typeface="Calibri"/>
            </a:endParaRPr>
          </a:p>
          <a:p>
            <a:pPr marL="571500" lvl="1">
              <a:spcAft>
                <a:spcPts val="600"/>
              </a:spcAft>
            </a:pPr>
            <a:r>
              <a:rPr lang="en-US" dirty="0"/>
              <a:t> </a:t>
            </a:r>
            <a:endParaRPr lang="en-US" dirty="0">
              <a:ea typeface="+mj-ea"/>
              <a:cs typeface="+mj-cs"/>
            </a:endParaRPr>
          </a:p>
          <a:p>
            <a:pPr marL="571500" lvl="1">
              <a:spcAft>
                <a:spcPts val="600"/>
              </a:spcAft>
            </a:pPr>
            <a:endParaRPr lang="en-US" sz="2800" dirty="0">
              <a:ea typeface="+mj-ea"/>
              <a:cs typeface="+mj-cs"/>
            </a:endParaRPr>
          </a:p>
        </p:txBody>
      </p:sp>
      <p:sp>
        <p:nvSpPr>
          <p:cNvPr id="11" name="Footer Placeholder 10">
            <a:extLst>
              <a:ext uri="{FF2B5EF4-FFF2-40B4-BE49-F238E27FC236}">
                <a16:creationId xmlns:a16="http://schemas.microsoft.com/office/drawing/2014/main" id="{61DA7EAB-2416-AF58-D186-24A3724CFFC3}"/>
              </a:ext>
            </a:extLst>
          </p:cNvPr>
          <p:cNvSpPr>
            <a:spLocks noGrp="1"/>
          </p:cNvSpPr>
          <p:nvPr>
            <p:ph type="ftr" sz="quarter" idx="11"/>
          </p:nvPr>
        </p:nvSpPr>
        <p:spPr>
          <a:xfrm>
            <a:off x="2816311" y="6201849"/>
            <a:ext cx="6559378" cy="365125"/>
          </a:xfrm>
        </p:spPr>
        <p:txBody>
          <a:bodyPr/>
          <a:lstStyle/>
          <a:p>
            <a:r>
              <a:rPr lang="en-US" sz="1600"/>
              <a:t>THE UNIVERSITY OF NORTH CAROLINA AT CHAPEL HILL</a:t>
            </a:r>
          </a:p>
        </p:txBody>
      </p:sp>
      <p:pic>
        <p:nvPicPr>
          <p:cNvPr id="7" name="Picture 6">
            <a:extLst>
              <a:ext uri="{FF2B5EF4-FFF2-40B4-BE49-F238E27FC236}">
                <a16:creationId xmlns:a16="http://schemas.microsoft.com/office/drawing/2014/main" id="{1994229C-2963-55B1-25A1-03588F477F1D}"/>
              </a:ext>
            </a:extLst>
          </p:cNvPr>
          <p:cNvPicPr>
            <a:picLocks noChangeAspect="1"/>
          </p:cNvPicPr>
          <p:nvPr/>
        </p:nvPicPr>
        <p:blipFill>
          <a:blip r:embed="rId4"/>
          <a:stretch>
            <a:fillRect/>
          </a:stretch>
        </p:blipFill>
        <p:spPr>
          <a:xfrm>
            <a:off x="2904030" y="3200872"/>
            <a:ext cx="5916200" cy="2767681"/>
          </a:xfrm>
          <a:prstGeom prst="rect">
            <a:avLst/>
          </a:prstGeom>
        </p:spPr>
      </p:pic>
      <p:cxnSp>
        <p:nvCxnSpPr>
          <p:cNvPr id="12" name="Straight Arrow Connector 11">
            <a:extLst>
              <a:ext uri="{FF2B5EF4-FFF2-40B4-BE49-F238E27FC236}">
                <a16:creationId xmlns:a16="http://schemas.microsoft.com/office/drawing/2014/main" id="{AFD6603A-B5B3-6B52-5854-368745C0AD25}"/>
              </a:ext>
            </a:extLst>
          </p:cNvPr>
          <p:cNvCxnSpPr>
            <a:cxnSpLocks/>
          </p:cNvCxnSpPr>
          <p:nvPr/>
        </p:nvCxnSpPr>
        <p:spPr>
          <a:xfrm>
            <a:off x="2179430" y="4845170"/>
            <a:ext cx="762428" cy="411943"/>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3250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EB4F921-E9C6-C44C-9B15-ED10268E30C3}"/>
              </a:ext>
            </a:extLst>
          </p:cNvPr>
          <p:cNvSpPr txBox="1"/>
          <p:nvPr/>
        </p:nvSpPr>
        <p:spPr>
          <a:xfrm>
            <a:off x="1133342" y="368605"/>
            <a:ext cx="10187194" cy="1167096"/>
          </a:xfrm>
          <a:prstGeom prst="rect">
            <a:avLst/>
          </a:prstGeom>
          <a:solidFill>
            <a:srgbClr val="4B9CD3"/>
          </a:solidFill>
        </p:spPr>
        <p:txBody>
          <a:bodyPr vert="horz" lIns="91440" tIns="45720" rIns="91440" bIns="45720" rtlCol="0" anchor="t">
            <a:normAutofit/>
          </a:bodyPr>
          <a:lstStyle/>
          <a:p>
            <a:pPr algn="ctr">
              <a:lnSpc>
                <a:spcPct val="90000"/>
              </a:lnSpc>
              <a:spcBef>
                <a:spcPct val="0"/>
              </a:spcBef>
              <a:spcAft>
                <a:spcPts val="600"/>
              </a:spcAft>
            </a:pPr>
            <a:r>
              <a:rPr lang="en-US" sz="4400" b="1" kern="1200" dirty="0">
                <a:solidFill>
                  <a:schemeClr val="bg1"/>
                </a:solidFill>
                <a:latin typeface="+mj-lt"/>
                <a:ea typeface="+mj-ea"/>
                <a:cs typeface="+mj-cs"/>
              </a:rPr>
              <a:t>Step 2: Read Your </a:t>
            </a:r>
            <a:r>
              <a:rPr lang="en-US" sz="4400" b="1" dirty="0">
                <a:solidFill>
                  <a:schemeClr val="bg1"/>
                </a:solidFill>
                <a:latin typeface="+mj-lt"/>
                <a:ea typeface="+mj-ea"/>
                <a:cs typeface="+mj-cs"/>
              </a:rPr>
              <a:t>E</a:t>
            </a:r>
            <a:r>
              <a:rPr lang="en-US" sz="4400" b="1" kern="1200" dirty="0">
                <a:solidFill>
                  <a:schemeClr val="bg1"/>
                </a:solidFill>
                <a:latin typeface="+mj-lt"/>
                <a:ea typeface="+mj-ea"/>
                <a:cs typeface="+mj-cs"/>
              </a:rPr>
              <a:t>mail </a:t>
            </a:r>
            <a:r>
              <a:rPr lang="en-US" sz="4400" b="1" dirty="0">
                <a:solidFill>
                  <a:schemeClr val="bg1"/>
                </a:solidFill>
                <a:latin typeface="+mj-lt"/>
                <a:ea typeface="+mj-ea"/>
                <a:cs typeface="+mj-cs"/>
              </a:rPr>
              <a:t>F</a:t>
            </a:r>
            <a:r>
              <a:rPr lang="en-US" sz="4400" b="1" kern="1200" dirty="0">
                <a:solidFill>
                  <a:schemeClr val="bg1"/>
                </a:solidFill>
                <a:latin typeface="+mj-lt"/>
                <a:ea typeface="+mj-ea"/>
                <a:cs typeface="+mj-cs"/>
              </a:rPr>
              <a:t>rom Payment</a:t>
            </a:r>
            <a:r>
              <a:rPr lang="en-US" sz="4400" b="1" dirty="0">
                <a:solidFill>
                  <a:schemeClr val="bg1"/>
                </a:solidFill>
                <a:latin typeface="+mj-lt"/>
                <a:ea typeface="+mj-ea"/>
                <a:cs typeface="+mj-cs"/>
              </a:rPr>
              <a:t>W</a:t>
            </a:r>
            <a:r>
              <a:rPr lang="en-US" sz="4400" b="1" kern="1200" dirty="0">
                <a:solidFill>
                  <a:schemeClr val="bg1"/>
                </a:solidFill>
                <a:latin typeface="+mj-lt"/>
                <a:ea typeface="+mj-ea"/>
                <a:cs typeface="+mj-cs"/>
              </a:rPr>
              <a:t>orks</a:t>
            </a:r>
          </a:p>
        </p:txBody>
      </p:sp>
      <p:sp>
        <p:nvSpPr>
          <p:cNvPr id="4" name="TextBox 3">
            <a:extLst>
              <a:ext uri="{FF2B5EF4-FFF2-40B4-BE49-F238E27FC236}">
                <a16:creationId xmlns:a16="http://schemas.microsoft.com/office/drawing/2014/main" id="{8181F049-53A5-5D4A-B4B2-C87EF669F5BE}"/>
              </a:ext>
            </a:extLst>
          </p:cNvPr>
          <p:cNvSpPr txBox="1"/>
          <p:nvPr/>
        </p:nvSpPr>
        <p:spPr>
          <a:xfrm>
            <a:off x="1264815" y="1102961"/>
            <a:ext cx="10055720" cy="5225386"/>
          </a:xfrm>
          <a:prstGeom prst="rect">
            <a:avLst/>
          </a:prstGeom>
        </p:spPr>
        <p:txBody>
          <a:bodyPr vert="horz" lIns="91440" tIns="45720" rIns="91440" bIns="45720" rtlCol="0" anchor="t">
            <a:noAutofit/>
          </a:bodyPr>
          <a:lstStyle/>
          <a:p>
            <a:pPr marL="114300">
              <a:spcAft>
                <a:spcPts val="600"/>
              </a:spcAft>
            </a:pPr>
            <a:endParaRPr lang="en-US" sz="2800">
              <a:ea typeface="+mj-ea"/>
              <a:cs typeface="+mj-cs"/>
            </a:endParaRPr>
          </a:p>
        </p:txBody>
      </p:sp>
      <p:sp>
        <p:nvSpPr>
          <p:cNvPr id="11" name="Footer Placeholder 10">
            <a:extLst>
              <a:ext uri="{FF2B5EF4-FFF2-40B4-BE49-F238E27FC236}">
                <a16:creationId xmlns:a16="http://schemas.microsoft.com/office/drawing/2014/main" id="{61DA7EAB-2416-AF58-D186-24A3724CFFC3}"/>
              </a:ext>
            </a:extLst>
          </p:cNvPr>
          <p:cNvSpPr>
            <a:spLocks noGrp="1"/>
          </p:cNvSpPr>
          <p:nvPr>
            <p:ph type="ftr" sz="quarter" idx="11"/>
          </p:nvPr>
        </p:nvSpPr>
        <p:spPr>
          <a:xfrm>
            <a:off x="2816311" y="6201849"/>
            <a:ext cx="6559378" cy="365125"/>
          </a:xfrm>
        </p:spPr>
        <p:txBody>
          <a:bodyPr/>
          <a:lstStyle/>
          <a:p>
            <a:r>
              <a:rPr lang="en-US" sz="1600"/>
              <a:t>THE UNIVERSITY OF NORTH CAROLINA AT CHAPEL HILL</a:t>
            </a:r>
          </a:p>
        </p:txBody>
      </p:sp>
      <p:sp>
        <p:nvSpPr>
          <p:cNvPr id="2" name="TextBox 1">
            <a:extLst>
              <a:ext uri="{FF2B5EF4-FFF2-40B4-BE49-F238E27FC236}">
                <a16:creationId xmlns:a16="http://schemas.microsoft.com/office/drawing/2014/main" id="{15568188-2FB7-FF94-17E6-A5FC9A2A4B1E}"/>
              </a:ext>
            </a:extLst>
          </p:cNvPr>
          <p:cNvSpPr txBox="1"/>
          <p:nvPr/>
        </p:nvSpPr>
        <p:spPr>
          <a:xfrm>
            <a:off x="1133715" y="1539490"/>
            <a:ext cx="10186819" cy="3416320"/>
          </a:xfrm>
          <a:prstGeom prst="rect">
            <a:avLst/>
          </a:prstGeom>
          <a:noFill/>
        </p:spPr>
        <p:txBody>
          <a:bodyPr wrap="square" lIns="91440" tIns="45720" rIns="91440" bIns="45720" rtlCol="0" anchor="t">
            <a:spAutoFit/>
          </a:bodyPr>
          <a:lstStyle/>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r>
              <a:rPr lang="en-US" dirty="0"/>
              <a:t>After submitting your Heel Life form to become a vendor, if your student organization is not an active vendor, you will receive an email from </a:t>
            </a:r>
            <a:r>
              <a:rPr lang="en-US" dirty="0" err="1"/>
              <a:t>PaymentWorks</a:t>
            </a:r>
            <a:r>
              <a:rPr lang="en-US" dirty="0"/>
              <a:t> </a:t>
            </a:r>
          </a:p>
          <a:p>
            <a:pPr marL="742950" lvl="1" indent="-285750">
              <a:buFont typeface="Arial" panose="020B0604020202020204" pitchFamily="34" charset="0"/>
              <a:buChar char="•"/>
            </a:pPr>
            <a:endParaRPr lang="en-US" dirty="0">
              <a:ea typeface="Calibri"/>
              <a:cs typeface="Calibri"/>
            </a:endParaRPr>
          </a:p>
          <a:p>
            <a:pPr marL="1200150" lvl="2" indent="-285750">
              <a:buFont typeface="Arial" panose="020B0604020202020204" pitchFamily="34" charset="0"/>
              <a:buChar char="•"/>
            </a:pPr>
            <a:r>
              <a:rPr lang="en-US" dirty="0">
                <a:ea typeface="Calibri"/>
                <a:cs typeface="Calibri"/>
              </a:rPr>
              <a:t>Your student organization </a:t>
            </a:r>
            <a:r>
              <a:rPr lang="en-US" b="1" dirty="0">
                <a:ea typeface="Calibri"/>
                <a:cs typeface="Calibri"/>
              </a:rPr>
              <a:t>must</a:t>
            </a:r>
            <a:r>
              <a:rPr lang="en-US" dirty="0">
                <a:ea typeface="Calibri"/>
                <a:cs typeface="Calibri"/>
              </a:rPr>
              <a:t> have an external bank account before starting the process in </a:t>
            </a:r>
            <a:r>
              <a:rPr lang="en-US" dirty="0" err="1">
                <a:ea typeface="Calibri"/>
                <a:cs typeface="Calibri"/>
              </a:rPr>
              <a:t>PaymentWorks</a:t>
            </a:r>
            <a:endParaRPr lang="en-US" dirty="0">
              <a:ea typeface="Calibri"/>
              <a:cs typeface="Calibri"/>
            </a:endParaRPr>
          </a:p>
          <a:p>
            <a:pPr lvl="1"/>
            <a:endParaRPr lang="en-US" dirty="0">
              <a:ea typeface="Calibri"/>
              <a:cs typeface="Calibri"/>
            </a:endParaRPr>
          </a:p>
          <a:p>
            <a:pPr marL="742950" lvl="1" indent="-285750">
              <a:buFont typeface="Arial" panose="020B0604020202020204" pitchFamily="34" charset="0"/>
              <a:buChar char="•"/>
            </a:pPr>
            <a:r>
              <a:rPr lang="en-US" dirty="0"/>
              <a:t>You should receive the email invitation within 24-48 business hours</a:t>
            </a:r>
            <a:endParaRPr lang="en-US" dirty="0">
              <a:ea typeface="Calibri"/>
              <a:cs typeface="Calibri"/>
            </a:endParaRPr>
          </a:p>
          <a:p>
            <a:pPr lvl="1"/>
            <a:endParaRPr lang="en-US" dirty="0">
              <a:ea typeface="Calibri"/>
              <a:cs typeface="Calibri"/>
            </a:endParaRPr>
          </a:p>
          <a:p>
            <a:pPr marL="1200150" lvl="2" indent="-285750">
              <a:buFont typeface="Arial" panose="020B0604020202020204" pitchFamily="34" charset="0"/>
              <a:buChar char="•"/>
            </a:pPr>
            <a:r>
              <a:rPr lang="en-US" dirty="0"/>
              <a:t>If you still do not see the email after 48 hours, please check your Spam/Junk email folder</a:t>
            </a:r>
          </a:p>
          <a:p>
            <a:pPr marL="1200150" lvl="2"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p:txBody>
      </p:sp>
    </p:spTree>
    <p:extLst>
      <p:ext uri="{BB962C8B-B14F-4D97-AF65-F5344CB8AC3E}">
        <p14:creationId xmlns:p14="http://schemas.microsoft.com/office/powerpoint/2010/main" val="3085607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5C22A6-5A38-D504-C1D2-A9185945C96F}"/>
              </a:ext>
            </a:extLst>
          </p:cNvPr>
          <p:cNvSpPr txBox="1"/>
          <p:nvPr/>
        </p:nvSpPr>
        <p:spPr>
          <a:xfrm>
            <a:off x="1271588" y="662401"/>
            <a:ext cx="10055721" cy="1183790"/>
          </a:xfrm>
          <a:prstGeom prst="rect">
            <a:avLst/>
          </a:prstGeom>
          <a:solidFill>
            <a:srgbClr val="4B9CD3"/>
          </a:solidFill>
        </p:spPr>
        <p:txBody>
          <a:bodyPr vert="horz" lIns="91440" tIns="45720" rIns="91440" bIns="45720" rtlCol="0" anchor="t">
            <a:normAutofit/>
          </a:bodyPr>
          <a:lstStyle/>
          <a:p>
            <a:pPr algn="ctr">
              <a:lnSpc>
                <a:spcPct val="90000"/>
              </a:lnSpc>
              <a:spcBef>
                <a:spcPct val="0"/>
              </a:spcBef>
              <a:spcAft>
                <a:spcPts val="600"/>
              </a:spcAft>
            </a:pPr>
            <a:r>
              <a:rPr lang="en-US" sz="4400" b="1" kern="1200" dirty="0">
                <a:solidFill>
                  <a:schemeClr val="bg1"/>
                </a:solidFill>
                <a:latin typeface="+mj-lt"/>
                <a:ea typeface="+mj-ea"/>
                <a:cs typeface="+mj-cs"/>
              </a:rPr>
              <a:t>Step 3: Setup your profile on PaymentWorks</a:t>
            </a:r>
          </a:p>
        </p:txBody>
      </p:sp>
      <p:sp>
        <p:nvSpPr>
          <p:cNvPr id="3" name="TextBox 2">
            <a:extLst>
              <a:ext uri="{FF2B5EF4-FFF2-40B4-BE49-F238E27FC236}">
                <a16:creationId xmlns:a16="http://schemas.microsoft.com/office/drawing/2014/main" id="{C60389A3-5453-8CC1-B435-CD4310B1C24F}"/>
              </a:ext>
            </a:extLst>
          </p:cNvPr>
          <p:cNvSpPr txBox="1"/>
          <p:nvPr/>
        </p:nvSpPr>
        <p:spPr>
          <a:xfrm>
            <a:off x="1097235" y="1913140"/>
            <a:ext cx="10404425" cy="3531057"/>
          </a:xfrm>
          <a:prstGeom prst="rect">
            <a:avLst/>
          </a:prstGeom>
        </p:spPr>
        <p:txBody>
          <a:bodyPr vert="horz" lIns="91440" tIns="45720" rIns="91440" bIns="45720" rtlCol="0" anchor="t">
            <a:normAutofit fontScale="92500"/>
          </a:bodyPr>
          <a:lstStyle/>
          <a:p>
            <a:pPr marL="571500" indent="-457200">
              <a:lnSpc>
                <a:spcPct val="150000"/>
              </a:lnSpc>
              <a:spcAft>
                <a:spcPts val="600"/>
              </a:spcAft>
              <a:buFont typeface="Arial" panose="020B0604020202020204" pitchFamily="34" charset="0"/>
              <a:buChar char="•"/>
            </a:pPr>
            <a:r>
              <a:rPr lang="en-US" dirty="0">
                <a:ea typeface="Calibri"/>
                <a:cs typeface="Calibri"/>
              </a:rPr>
              <a:t>After you get the email from PaymentWorks, follow the instructions and setup your profile on PaymentWorks.</a:t>
            </a:r>
          </a:p>
          <a:p>
            <a:pPr marL="1314450" lvl="2" indent="-285750">
              <a:lnSpc>
                <a:spcPct val="150000"/>
              </a:lnSpc>
              <a:spcAft>
                <a:spcPts val="600"/>
              </a:spcAft>
              <a:buFont typeface="Arial" panose="020B0604020202020204" pitchFamily="34" charset="0"/>
              <a:buChar char="•"/>
            </a:pPr>
            <a:r>
              <a:rPr lang="en-US" dirty="0"/>
              <a:t>It is strongly recommended that you set up the profile with your student organizations email address and use a shareable password for the President/Treasurer/Advisor to use in the future.</a:t>
            </a:r>
          </a:p>
          <a:p>
            <a:pPr marL="1314450" lvl="2" indent="-285750">
              <a:lnSpc>
                <a:spcPct val="150000"/>
              </a:lnSpc>
              <a:spcAft>
                <a:spcPts val="600"/>
              </a:spcAft>
              <a:buFont typeface="Arial" panose="020B0604020202020204" pitchFamily="34" charset="0"/>
              <a:buChar char="•"/>
            </a:pPr>
            <a:r>
              <a:rPr lang="en-US" dirty="0"/>
              <a:t>We also recommend student organizations have </a:t>
            </a:r>
            <a:r>
              <a:rPr lang="en-US"/>
              <a:t>a centralized </a:t>
            </a:r>
            <a:r>
              <a:rPr lang="en-US" dirty="0"/>
              <a:t>mailing address (such as: PO Box)</a:t>
            </a:r>
          </a:p>
          <a:p>
            <a:pPr marL="400050" indent="-285750">
              <a:lnSpc>
                <a:spcPct val="150000"/>
              </a:lnSpc>
              <a:spcAft>
                <a:spcPts val="600"/>
              </a:spcAft>
              <a:buFont typeface="Arial" panose="020B0604020202020204" pitchFamily="34" charset="0"/>
              <a:buChar char="•"/>
            </a:pPr>
            <a:r>
              <a:rPr lang="en-US" dirty="0"/>
              <a:t>The profile is to be set up using your student organizations information, not your personal information.  </a:t>
            </a:r>
            <a:endParaRPr lang="en-US" dirty="0">
              <a:ea typeface="Calibri"/>
              <a:cs typeface="Calibri"/>
            </a:endParaRPr>
          </a:p>
          <a:p>
            <a:pPr marL="857250" lvl="1" indent="-285750">
              <a:lnSpc>
                <a:spcPct val="150000"/>
              </a:lnSpc>
              <a:spcAft>
                <a:spcPts val="600"/>
              </a:spcAft>
              <a:buFont typeface="Arial" panose="020B0604020202020204" pitchFamily="34" charset="0"/>
              <a:buChar char="•"/>
            </a:pPr>
            <a:r>
              <a:rPr lang="en-US" dirty="0">
                <a:ea typeface="Calibri"/>
                <a:cs typeface="Calibri"/>
              </a:rPr>
              <a:t>You only need to provide your signature on the form, </a:t>
            </a:r>
            <a:r>
              <a:rPr lang="en-US" b="1" dirty="0">
                <a:highlight>
                  <a:srgbClr val="FFFF00"/>
                </a:highlight>
                <a:ea typeface="Calibri"/>
                <a:cs typeface="Calibri"/>
              </a:rPr>
              <a:t>all other areas should refer to your student organization</a:t>
            </a:r>
          </a:p>
          <a:p>
            <a:pPr marL="114300">
              <a:lnSpc>
                <a:spcPct val="150000"/>
              </a:lnSpc>
              <a:spcAft>
                <a:spcPts val="600"/>
              </a:spcAft>
            </a:pPr>
            <a:endParaRPr lang="en-US" dirty="0">
              <a:ea typeface="Calibri"/>
              <a:cs typeface="Calibri"/>
            </a:endParaRPr>
          </a:p>
        </p:txBody>
      </p:sp>
      <p:sp>
        <p:nvSpPr>
          <p:cNvPr id="6" name="Footer Placeholder 5">
            <a:extLst>
              <a:ext uri="{FF2B5EF4-FFF2-40B4-BE49-F238E27FC236}">
                <a16:creationId xmlns:a16="http://schemas.microsoft.com/office/drawing/2014/main" id="{7255A522-8F31-625C-296E-AD7981130F51}"/>
              </a:ext>
            </a:extLst>
          </p:cNvPr>
          <p:cNvSpPr>
            <a:spLocks noGrp="1"/>
          </p:cNvSpPr>
          <p:nvPr>
            <p:ph type="ftr" sz="quarter" idx="11"/>
          </p:nvPr>
        </p:nvSpPr>
        <p:spPr>
          <a:xfrm>
            <a:off x="2822489" y="6331637"/>
            <a:ext cx="6547022" cy="365125"/>
          </a:xfrm>
        </p:spPr>
        <p:txBody>
          <a:bodyPr/>
          <a:lstStyle/>
          <a:p>
            <a:r>
              <a:rPr lang="en-US" sz="1600"/>
              <a:t>THE UNIVERSITY OF NORTH CAROLINA AT CHAPEL HILL</a:t>
            </a:r>
          </a:p>
        </p:txBody>
      </p:sp>
    </p:spTree>
    <p:extLst>
      <p:ext uri="{BB962C8B-B14F-4D97-AF65-F5344CB8AC3E}">
        <p14:creationId xmlns:p14="http://schemas.microsoft.com/office/powerpoint/2010/main" val="2121513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CC47989-9839-AAE4-3A12-4B6180B879B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607C879-0E1E-EE83-CE16-03DAE73FC992}"/>
              </a:ext>
            </a:extLst>
          </p:cNvPr>
          <p:cNvSpPr txBox="1"/>
          <p:nvPr/>
        </p:nvSpPr>
        <p:spPr>
          <a:xfrm>
            <a:off x="1271588" y="662401"/>
            <a:ext cx="10055721" cy="1183790"/>
          </a:xfrm>
          <a:prstGeom prst="rect">
            <a:avLst/>
          </a:prstGeom>
          <a:solidFill>
            <a:srgbClr val="4B9CD3"/>
          </a:solidFill>
        </p:spPr>
        <p:txBody>
          <a:bodyPr vert="horz" lIns="91440" tIns="45720" rIns="91440" bIns="45720" rtlCol="0" anchor="t">
            <a:normAutofit/>
          </a:bodyPr>
          <a:lstStyle/>
          <a:p>
            <a:pPr algn="ctr">
              <a:lnSpc>
                <a:spcPct val="90000"/>
              </a:lnSpc>
              <a:spcBef>
                <a:spcPct val="0"/>
              </a:spcBef>
              <a:spcAft>
                <a:spcPts val="600"/>
              </a:spcAft>
            </a:pPr>
            <a:r>
              <a:rPr lang="en-US" sz="4400" b="1" dirty="0">
                <a:solidFill>
                  <a:schemeClr val="bg1"/>
                </a:solidFill>
                <a:latin typeface="+mj-lt"/>
                <a:ea typeface="Calibri Light"/>
                <a:cs typeface="Calibri Light"/>
              </a:rPr>
              <a:t>What is </a:t>
            </a:r>
            <a:r>
              <a:rPr lang="en-US" sz="4400" b="1" dirty="0" err="1">
                <a:solidFill>
                  <a:schemeClr val="bg1"/>
                </a:solidFill>
                <a:latin typeface="+mj-lt"/>
                <a:ea typeface="Calibri Light"/>
                <a:cs typeface="Calibri Light"/>
              </a:rPr>
              <a:t>PaymentWorks</a:t>
            </a:r>
            <a:endParaRPr lang="en-US" sz="4400" b="1" kern="1200" dirty="0">
              <a:solidFill>
                <a:schemeClr val="bg1"/>
              </a:solidFill>
              <a:latin typeface="+mj-lt"/>
              <a:ea typeface="Calibri Light"/>
              <a:cs typeface="Calibri Light"/>
            </a:endParaRPr>
          </a:p>
        </p:txBody>
      </p:sp>
      <p:sp>
        <p:nvSpPr>
          <p:cNvPr id="3" name="TextBox 2">
            <a:extLst>
              <a:ext uri="{FF2B5EF4-FFF2-40B4-BE49-F238E27FC236}">
                <a16:creationId xmlns:a16="http://schemas.microsoft.com/office/drawing/2014/main" id="{38501734-5E39-D97D-1375-ECC0CF6A22F7}"/>
              </a:ext>
            </a:extLst>
          </p:cNvPr>
          <p:cNvSpPr txBox="1"/>
          <p:nvPr/>
        </p:nvSpPr>
        <p:spPr>
          <a:xfrm>
            <a:off x="1097235" y="1913140"/>
            <a:ext cx="10404425" cy="3531057"/>
          </a:xfrm>
          <a:prstGeom prst="rect">
            <a:avLst/>
          </a:prstGeom>
        </p:spPr>
        <p:txBody>
          <a:bodyPr vert="horz" lIns="91440" tIns="45720" rIns="91440" bIns="45720" rtlCol="0" anchor="t">
            <a:normAutofit/>
          </a:bodyPr>
          <a:lstStyle/>
          <a:p>
            <a:pPr marL="571500" indent="-457200">
              <a:lnSpc>
                <a:spcPct val="150000"/>
              </a:lnSpc>
              <a:spcAft>
                <a:spcPts val="600"/>
              </a:spcAft>
              <a:buFont typeface="Arial" panose="020B0604020202020204" pitchFamily="34" charset="0"/>
              <a:buChar char="•"/>
            </a:pPr>
            <a:r>
              <a:rPr lang="en-US" dirty="0" err="1">
                <a:ea typeface="Calibri"/>
                <a:cs typeface="Calibri"/>
              </a:rPr>
              <a:t>PaymentWorks</a:t>
            </a:r>
            <a:r>
              <a:rPr lang="en-US" dirty="0">
                <a:ea typeface="Calibri"/>
                <a:cs typeface="Calibri"/>
              </a:rPr>
              <a:t> is a third-party vendor for the University </a:t>
            </a:r>
            <a:endParaRPr lang="en-US" dirty="0"/>
          </a:p>
          <a:p>
            <a:pPr marL="571500" indent="-457200">
              <a:lnSpc>
                <a:spcPct val="150000"/>
              </a:lnSpc>
              <a:spcAft>
                <a:spcPts val="600"/>
              </a:spcAft>
              <a:buFont typeface="Arial" panose="020B0604020202020204" pitchFamily="34" charset="0"/>
              <a:buChar char="•"/>
            </a:pPr>
            <a:r>
              <a:rPr lang="en-US" dirty="0">
                <a:ea typeface="Calibri"/>
                <a:cs typeface="Calibri"/>
              </a:rPr>
              <a:t>All vendors will be required to be set up through </a:t>
            </a:r>
            <a:r>
              <a:rPr lang="en-US" dirty="0" err="1">
                <a:ea typeface="Calibri"/>
                <a:cs typeface="Calibri"/>
              </a:rPr>
              <a:t>PaymentWorks</a:t>
            </a:r>
            <a:r>
              <a:rPr lang="en-US" dirty="0">
                <a:ea typeface="Calibri"/>
                <a:cs typeface="Calibri"/>
              </a:rPr>
              <a:t> </a:t>
            </a:r>
          </a:p>
          <a:p>
            <a:pPr marL="571500" indent="-457200">
              <a:lnSpc>
                <a:spcPct val="150000"/>
              </a:lnSpc>
              <a:spcAft>
                <a:spcPts val="600"/>
              </a:spcAft>
              <a:buFont typeface="Arial" panose="020B0604020202020204" pitchFamily="34" charset="0"/>
              <a:buChar char="•"/>
            </a:pPr>
            <a:r>
              <a:rPr lang="en-US" dirty="0">
                <a:ea typeface="Calibri"/>
                <a:cs typeface="Calibri"/>
              </a:rPr>
              <a:t>All vendors are responsible for maintaining their supplier id through </a:t>
            </a:r>
            <a:r>
              <a:rPr lang="en-US" dirty="0" err="1">
                <a:ea typeface="Calibri"/>
                <a:cs typeface="Calibri"/>
              </a:rPr>
              <a:t>PaymentWorks</a:t>
            </a:r>
            <a:endParaRPr lang="en-US" dirty="0" err="1"/>
          </a:p>
          <a:p>
            <a:pPr marL="1028700" lvl="1" indent="-457200">
              <a:lnSpc>
                <a:spcPct val="150000"/>
              </a:lnSpc>
              <a:spcAft>
                <a:spcPts val="600"/>
              </a:spcAft>
              <a:buFont typeface="Arial" panose="020B0604020202020204" pitchFamily="34" charset="0"/>
              <a:buChar char="•"/>
            </a:pPr>
            <a:r>
              <a:rPr lang="en-US" dirty="0">
                <a:ea typeface="Calibri" panose="020F0502020204030204"/>
                <a:cs typeface="Calibri" panose="020F0502020204030204"/>
              </a:rPr>
              <a:t>Especially, if there are any changes (such as: change of address, bank account change)</a:t>
            </a:r>
          </a:p>
          <a:p>
            <a:pPr marL="400050" indent="-285750">
              <a:lnSpc>
                <a:spcPct val="150000"/>
              </a:lnSpc>
              <a:spcAft>
                <a:spcPts val="600"/>
              </a:spcAft>
              <a:buFont typeface="Arial" panose="020B0604020202020204" pitchFamily="34" charset="0"/>
              <a:buChar char="•"/>
            </a:pPr>
            <a:r>
              <a:rPr lang="en-US" dirty="0"/>
              <a:t>The University as well as the </a:t>
            </a:r>
            <a:r>
              <a:rPr lang="en-US"/>
              <a:t>Business Office </a:t>
            </a:r>
            <a:r>
              <a:rPr lang="en-US" dirty="0"/>
              <a:t>will not have access to your </a:t>
            </a:r>
            <a:r>
              <a:rPr lang="en-US" dirty="0" err="1"/>
              <a:t>PaymentWorks</a:t>
            </a:r>
            <a:r>
              <a:rPr lang="en-US" dirty="0"/>
              <a:t> account. Please keep track of your username and password.  </a:t>
            </a:r>
            <a:endParaRPr lang="en-US" dirty="0">
              <a:ea typeface="Calibri"/>
              <a:cs typeface="Calibri"/>
            </a:endParaRPr>
          </a:p>
          <a:p>
            <a:pPr marL="114300">
              <a:lnSpc>
                <a:spcPct val="150000"/>
              </a:lnSpc>
              <a:spcAft>
                <a:spcPts val="600"/>
              </a:spcAft>
            </a:pPr>
            <a:endParaRPr lang="en-US" dirty="0">
              <a:ea typeface="Calibri"/>
              <a:cs typeface="Calibri"/>
            </a:endParaRPr>
          </a:p>
        </p:txBody>
      </p:sp>
      <p:sp>
        <p:nvSpPr>
          <p:cNvPr id="6" name="Footer Placeholder 5">
            <a:extLst>
              <a:ext uri="{FF2B5EF4-FFF2-40B4-BE49-F238E27FC236}">
                <a16:creationId xmlns:a16="http://schemas.microsoft.com/office/drawing/2014/main" id="{C8D86999-A9E8-82AF-BFC1-D76004C1E6EF}"/>
              </a:ext>
            </a:extLst>
          </p:cNvPr>
          <p:cNvSpPr>
            <a:spLocks noGrp="1"/>
          </p:cNvSpPr>
          <p:nvPr>
            <p:ph type="ftr" sz="quarter" idx="11"/>
          </p:nvPr>
        </p:nvSpPr>
        <p:spPr>
          <a:xfrm>
            <a:off x="2822489" y="6331637"/>
            <a:ext cx="6547022" cy="365125"/>
          </a:xfrm>
        </p:spPr>
        <p:txBody>
          <a:bodyPr/>
          <a:lstStyle/>
          <a:p>
            <a:r>
              <a:rPr lang="en-US" sz="1600"/>
              <a:t>THE UNIVERSITY OF NORTH CAROLINA AT CHAPEL HILL</a:t>
            </a:r>
          </a:p>
        </p:txBody>
      </p:sp>
    </p:spTree>
    <p:extLst>
      <p:ext uri="{BB962C8B-B14F-4D97-AF65-F5344CB8AC3E}">
        <p14:creationId xmlns:p14="http://schemas.microsoft.com/office/powerpoint/2010/main" val="2892052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E935E43-7EDB-BE39-4ABD-24C5D6E107D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13D3D47-1AB0-A897-E621-05BE3379B503}"/>
              </a:ext>
            </a:extLst>
          </p:cNvPr>
          <p:cNvSpPr txBox="1"/>
          <p:nvPr/>
        </p:nvSpPr>
        <p:spPr>
          <a:xfrm>
            <a:off x="1271588" y="662401"/>
            <a:ext cx="10055721" cy="1183790"/>
          </a:xfrm>
          <a:prstGeom prst="rect">
            <a:avLst/>
          </a:prstGeom>
          <a:solidFill>
            <a:srgbClr val="4B9CD3"/>
          </a:solidFill>
        </p:spPr>
        <p:txBody>
          <a:bodyPr vert="horz" lIns="91440" tIns="45720" rIns="91440" bIns="45720" rtlCol="0" anchor="t">
            <a:normAutofit/>
          </a:bodyPr>
          <a:lstStyle/>
          <a:p>
            <a:pPr algn="ctr">
              <a:lnSpc>
                <a:spcPct val="90000"/>
              </a:lnSpc>
              <a:spcBef>
                <a:spcPct val="0"/>
              </a:spcBef>
              <a:spcAft>
                <a:spcPts val="600"/>
              </a:spcAft>
            </a:pPr>
            <a:r>
              <a:rPr lang="en-US" sz="4400" b="1" dirty="0">
                <a:solidFill>
                  <a:schemeClr val="bg1"/>
                </a:solidFill>
                <a:latin typeface="+mj-lt"/>
                <a:ea typeface="+mj-ea"/>
                <a:cs typeface="+mj-cs"/>
              </a:rPr>
              <a:t>Common Mistakes</a:t>
            </a:r>
            <a:endParaRPr lang="en-US" sz="4400" b="1" kern="1200" dirty="0">
              <a:solidFill>
                <a:schemeClr val="bg1"/>
              </a:solidFill>
              <a:latin typeface="+mj-lt"/>
              <a:ea typeface="+mj-ea"/>
              <a:cs typeface="+mj-cs"/>
            </a:endParaRPr>
          </a:p>
        </p:txBody>
      </p:sp>
      <p:sp>
        <p:nvSpPr>
          <p:cNvPr id="3" name="TextBox 2">
            <a:extLst>
              <a:ext uri="{FF2B5EF4-FFF2-40B4-BE49-F238E27FC236}">
                <a16:creationId xmlns:a16="http://schemas.microsoft.com/office/drawing/2014/main" id="{363E1E54-86C2-7163-EE15-998BA9BA5848}"/>
              </a:ext>
            </a:extLst>
          </p:cNvPr>
          <p:cNvSpPr txBox="1"/>
          <p:nvPr/>
        </p:nvSpPr>
        <p:spPr>
          <a:xfrm>
            <a:off x="1097235" y="1913140"/>
            <a:ext cx="10404425" cy="3531057"/>
          </a:xfrm>
          <a:prstGeom prst="rect">
            <a:avLst/>
          </a:prstGeom>
        </p:spPr>
        <p:txBody>
          <a:bodyPr vert="horz" lIns="91440" tIns="45720" rIns="91440" bIns="45720" rtlCol="0" anchor="t">
            <a:normAutofit/>
          </a:bodyPr>
          <a:lstStyle/>
          <a:p>
            <a:pPr marL="571500" indent="-457200">
              <a:lnSpc>
                <a:spcPct val="150000"/>
              </a:lnSpc>
              <a:spcAft>
                <a:spcPts val="600"/>
              </a:spcAft>
              <a:buFont typeface="Arial" panose="020B0604020202020204" pitchFamily="34" charset="0"/>
              <a:buChar char="•"/>
            </a:pPr>
            <a:r>
              <a:rPr lang="en-US" dirty="0">
                <a:ea typeface="Calibri"/>
                <a:cs typeface="Calibri"/>
              </a:rPr>
              <a:t>Student Organization name and EIN do not match (refer to your IRS Letter)</a:t>
            </a:r>
            <a:endParaRPr lang="en-US" dirty="0"/>
          </a:p>
          <a:p>
            <a:pPr marL="571500" indent="-457200">
              <a:lnSpc>
                <a:spcPct val="150000"/>
              </a:lnSpc>
              <a:spcAft>
                <a:spcPts val="600"/>
              </a:spcAft>
              <a:buFont typeface="Arial" panose="020B0604020202020204" pitchFamily="34" charset="0"/>
              <a:buChar char="•"/>
            </a:pPr>
            <a:r>
              <a:rPr lang="en-US" dirty="0">
                <a:ea typeface="Calibri"/>
                <a:cs typeface="Calibri"/>
              </a:rPr>
              <a:t>Student entering their personal information instead of the student organizations</a:t>
            </a:r>
          </a:p>
          <a:p>
            <a:pPr marL="571500" indent="-457200">
              <a:lnSpc>
                <a:spcPct val="150000"/>
              </a:lnSpc>
              <a:spcAft>
                <a:spcPts val="600"/>
              </a:spcAft>
              <a:buFont typeface="Arial" panose="020B0604020202020204" pitchFamily="34" charset="0"/>
              <a:buChar char="•"/>
            </a:pPr>
            <a:r>
              <a:rPr lang="en-US" dirty="0">
                <a:ea typeface="Calibri"/>
                <a:cs typeface="Calibri"/>
              </a:rPr>
              <a:t>Choosing </a:t>
            </a:r>
            <a:r>
              <a:rPr lang="en-US" dirty="0" err="1">
                <a:ea typeface="Calibri"/>
                <a:cs typeface="Calibri"/>
              </a:rPr>
              <a:t>Vcard</a:t>
            </a:r>
            <a:r>
              <a:rPr lang="en-US" dirty="0">
                <a:ea typeface="Calibri"/>
                <a:cs typeface="Calibri"/>
              </a:rPr>
              <a:t> instead of ACH Banking</a:t>
            </a:r>
          </a:p>
          <a:p>
            <a:pPr marL="1028700" lvl="1" indent="-457200">
              <a:lnSpc>
                <a:spcPct val="150000"/>
              </a:lnSpc>
              <a:spcAft>
                <a:spcPts val="600"/>
              </a:spcAft>
              <a:buFont typeface="Arial" panose="020B0604020202020204" pitchFamily="34" charset="0"/>
              <a:buChar char="•"/>
            </a:pPr>
            <a:r>
              <a:rPr lang="en-US" dirty="0">
                <a:ea typeface="Calibri"/>
                <a:cs typeface="Calibri"/>
              </a:rPr>
              <a:t>You must choose ACH Banking and enter your routing number and bank account number</a:t>
            </a:r>
          </a:p>
          <a:p>
            <a:pPr marL="571500" indent="-457200">
              <a:lnSpc>
                <a:spcPct val="150000"/>
              </a:lnSpc>
              <a:spcAft>
                <a:spcPts val="600"/>
              </a:spcAft>
              <a:buFont typeface="Arial" panose="020B0604020202020204" pitchFamily="34" charset="0"/>
              <a:buChar char="•"/>
            </a:pPr>
            <a:r>
              <a:rPr lang="en-US">
                <a:ea typeface="Calibri"/>
                <a:cs typeface="Calibri"/>
              </a:rPr>
              <a:t>Marking the incorrect Tax Classification</a:t>
            </a:r>
          </a:p>
          <a:p>
            <a:pPr marL="1028700" lvl="1" indent="-457200">
              <a:lnSpc>
                <a:spcPct val="150000"/>
              </a:lnSpc>
              <a:spcAft>
                <a:spcPts val="600"/>
              </a:spcAft>
              <a:buFont typeface="Arial" panose="020B0604020202020204" pitchFamily="34" charset="0"/>
              <a:buChar char="•"/>
            </a:pPr>
            <a:r>
              <a:rPr lang="en-US" dirty="0">
                <a:ea typeface="Calibri"/>
                <a:cs typeface="Calibri"/>
              </a:rPr>
              <a:t>For assistance on marking the correct Tax Classification contact Student Legal Services at </a:t>
            </a:r>
            <a:r>
              <a:rPr lang="en-US" dirty="0">
                <a:ea typeface="Calibri"/>
                <a:cs typeface="Calibri"/>
                <a:hlinkClick r:id="rId3"/>
              </a:rPr>
              <a:t>csls@unc.edu</a:t>
            </a:r>
            <a:r>
              <a:rPr lang="en-US" dirty="0">
                <a:ea typeface="Calibri"/>
                <a:cs typeface="Calibri"/>
              </a:rPr>
              <a:t>     </a:t>
            </a:r>
            <a:endParaRPr lang="en-US">
              <a:ea typeface="Calibri"/>
              <a:cs typeface="Calibri"/>
            </a:endParaRPr>
          </a:p>
          <a:p>
            <a:pPr marL="571500" lvl="1">
              <a:lnSpc>
                <a:spcPct val="150000"/>
              </a:lnSpc>
              <a:spcAft>
                <a:spcPts val="600"/>
              </a:spcAft>
            </a:pPr>
            <a:endParaRPr lang="en-US">
              <a:ea typeface="Calibri"/>
              <a:cs typeface="Calibri"/>
            </a:endParaRPr>
          </a:p>
          <a:p>
            <a:pPr marL="1314450" lvl="2" indent="-285750">
              <a:lnSpc>
                <a:spcPct val="150000"/>
              </a:lnSpc>
              <a:spcAft>
                <a:spcPts val="600"/>
              </a:spcAft>
              <a:buFont typeface="Arial" panose="020B0604020202020204" pitchFamily="34" charset="0"/>
              <a:buChar char="•"/>
            </a:pPr>
            <a:endParaRPr lang="en-US" dirty="0"/>
          </a:p>
          <a:p>
            <a:pPr marL="400050" indent="-285750">
              <a:lnSpc>
                <a:spcPct val="150000"/>
              </a:lnSpc>
              <a:spcAft>
                <a:spcPts val="600"/>
              </a:spcAft>
              <a:buFont typeface="Arial" panose="020B0604020202020204" pitchFamily="34" charset="0"/>
              <a:buChar char="•"/>
            </a:pPr>
            <a:endParaRPr lang="en-US" dirty="0">
              <a:ea typeface="Calibri"/>
              <a:cs typeface="Calibri"/>
            </a:endParaRPr>
          </a:p>
          <a:p>
            <a:pPr marL="114300">
              <a:lnSpc>
                <a:spcPct val="150000"/>
              </a:lnSpc>
              <a:spcAft>
                <a:spcPts val="600"/>
              </a:spcAft>
            </a:pPr>
            <a:endParaRPr lang="en-US" dirty="0">
              <a:ea typeface="Calibri"/>
              <a:cs typeface="Calibri"/>
            </a:endParaRPr>
          </a:p>
        </p:txBody>
      </p:sp>
      <p:sp>
        <p:nvSpPr>
          <p:cNvPr id="6" name="Footer Placeholder 5">
            <a:extLst>
              <a:ext uri="{FF2B5EF4-FFF2-40B4-BE49-F238E27FC236}">
                <a16:creationId xmlns:a16="http://schemas.microsoft.com/office/drawing/2014/main" id="{9CC650D3-A1FA-1ACD-82D3-42FEB7FE7F1F}"/>
              </a:ext>
            </a:extLst>
          </p:cNvPr>
          <p:cNvSpPr>
            <a:spLocks noGrp="1"/>
          </p:cNvSpPr>
          <p:nvPr>
            <p:ph type="ftr" sz="quarter" idx="11"/>
          </p:nvPr>
        </p:nvSpPr>
        <p:spPr>
          <a:xfrm>
            <a:off x="2822489" y="6331637"/>
            <a:ext cx="6547022" cy="365125"/>
          </a:xfrm>
        </p:spPr>
        <p:txBody>
          <a:bodyPr/>
          <a:lstStyle/>
          <a:p>
            <a:r>
              <a:rPr lang="en-US" sz="1600"/>
              <a:t>THE UNIVERSITY OF NORTH CAROLINA AT CHAPEL HILL</a:t>
            </a:r>
          </a:p>
        </p:txBody>
      </p:sp>
    </p:spTree>
    <p:extLst>
      <p:ext uri="{BB962C8B-B14F-4D97-AF65-F5344CB8AC3E}">
        <p14:creationId xmlns:p14="http://schemas.microsoft.com/office/powerpoint/2010/main" val="3402372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3C4AD-FFDB-EF47-B339-75095418071A}"/>
              </a:ext>
            </a:extLst>
          </p:cNvPr>
          <p:cNvSpPr>
            <a:spLocks noGrp="1"/>
          </p:cNvSpPr>
          <p:nvPr>
            <p:ph type="title"/>
          </p:nvPr>
        </p:nvSpPr>
        <p:spPr>
          <a:xfrm>
            <a:off x="838200" y="1408166"/>
            <a:ext cx="3896139" cy="863551"/>
          </a:xfrm>
        </p:spPr>
        <p:txBody>
          <a:bodyPr vert="horz" lIns="91440" tIns="45720" rIns="91440" bIns="45720" rtlCol="0" anchor="t">
            <a:normAutofit/>
          </a:bodyPr>
          <a:lstStyle/>
          <a:p>
            <a:pPr algn="ctr"/>
            <a:r>
              <a:rPr lang="en-US" sz="4000" kern="1200" dirty="0">
                <a:latin typeface="+mj-lt"/>
                <a:ea typeface="+mj-ea"/>
                <a:cs typeface="+mj-cs"/>
              </a:rPr>
              <a:t>Thank you!</a:t>
            </a:r>
          </a:p>
        </p:txBody>
      </p:sp>
      <p:sp>
        <p:nvSpPr>
          <p:cNvPr id="3" name="TextBox 2">
            <a:extLst>
              <a:ext uri="{FF2B5EF4-FFF2-40B4-BE49-F238E27FC236}">
                <a16:creationId xmlns:a16="http://schemas.microsoft.com/office/drawing/2014/main" id="{6CB77FE0-0A8A-5810-3785-0E6D6FF2A2AB}"/>
              </a:ext>
            </a:extLst>
          </p:cNvPr>
          <p:cNvSpPr txBox="1"/>
          <p:nvPr/>
        </p:nvSpPr>
        <p:spPr>
          <a:xfrm>
            <a:off x="838201" y="4209734"/>
            <a:ext cx="3896139" cy="1263291"/>
          </a:xfrm>
          <a:prstGeom prst="rect">
            <a:avLst/>
          </a:prstGeom>
        </p:spPr>
        <p:txBody>
          <a:bodyPr vert="horz" lIns="91440" tIns="45720" rIns="91440" bIns="45720" rtlCol="0" anchor="b">
            <a:normAutofit/>
          </a:bodyPr>
          <a:lstStyle/>
          <a:p>
            <a:pPr>
              <a:lnSpc>
                <a:spcPct val="90000"/>
              </a:lnSpc>
              <a:spcBef>
                <a:spcPts val="1000"/>
              </a:spcBef>
            </a:pPr>
            <a:r>
              <a:rPr lang="en-US" kern="1200" dirty="0">
                <a:solidFill>
                  <a:schemeClr val="bg1"/>
                </a:solidFill>
                <a:latin typeface="+mn-lt"/>
                <a:ea typeface="+mn-ea"/>
                <a:cs typeface="+mn-cs"/>
              </a:rPr>
              <a:t>Appointment Link: </a:t>
            </a:r>
            <a:r>
              <a:rPr lang="en-US" kern="1200" dirty="0">
                <a:solidFill>
                  <a:schemeClr val="bg1"/>
                </a:solidFill>
                <a:latin typeface="+mn-lt"/>
                <a:ea typeface="+mn-ea"/>
                <a:cs typeface="+mn-cs"/>
                <a:hlinkClick r:id="rId3">
                  <a:extLst>
                    <a:ext uri="{A12FA001-AC4F-418D-AE19-62706E023703}">
                      <ahyp:hlinkClr xmlns:ahyp="http://schemas.microsoft.com/office/drawing/2018/hyperlinkcolor" val="tx"/>
                    </a:ext>
                  </a:extLst>
                </a:hlinkClick>
              </a:rPr>
              <a:t>https://go.unc.edu/CUSOappointment</a:t>
            </a:r>
            <a:r>
              <a:rPr lang="en-US" kern="1200" dirty="0">
                <a:solidFill>
                  <a:schemeClr val="bg1"/>
                </a:solidFill>
                <a:latin typeface="+mn-lt"/>
                <a:ea typeface="+mn-ea"/>
                <a:cs typeface="+mn-cs"/>
              </a:rPr>
              <a:t> </a:t>
            </a:r>
          </a:p>
        </p:txBody>
      </p:sp>
      <p:cxnSp>
        <p:nvCxnSpPr>
          <p:cNvPr id="10" name="Straight Connector 9">
            <a:extLst>
              <a:ext uri="{FF2B5EF4-FFF2-40B4-BE49-F238E27FC236}">
                <a16:creationId xmlns:a16="http://schemas.microsoft.com/office/drawing/2014/main" id="{192712F8-36FA-35DF-0CE8-4098D93322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882A0A81-75CA-B26B-3F4D-3399C9C646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7983" y="1"/>
            <a:ext cx="6964017" cy="6858000"/>
          </a:xfrm>
          <a:prstGeom prst="rect">
            <a:avLst/>
          </a:prstGeom>
          <a:solidFill>
            <a:schemeClr val="bg1">
              <a:lumMod val="9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web page&#10;&#10;Description automatically generated">
            <a:extLst>
              <a:ext uri="{FF2B5EF4-FFF2-40B4-BE49-F238E27FC236}">
                <a16:creationId xmlns:a16="http://schemas.microsoft.com/office/drawing/2014/main" id="{E4F3C431-39DD-CDFD-AABB-7128E54A51F1}"/>
              </a:ext>
            </a:extLst>
          </p:cNvPr>
          <p:cNvPicPr>
            <a:picLocks noChangeAspect="1"/>
          </p:cNvPicPr>
          <p:nvPr/>
        </p:nvPicPr>
        <p:blipFill>
          <a:blip r:embed="rId4"/>
          <a:stretch>
            <a:fillRect/>
          </a:stretch>
        </p:blipFill>
        <p:spPr>
          <a:xfrm>
            <a:off x="6096000" y="913874"/>
            <a:ext cx="5257799" cy="5034062"/>
          </a:xfrm>
          <a:prstGeom prst="rect">
            <a:avLst/>
          </a:prstGeom>
        </p:spPr>
      </p:pic>
    </p:spTree>
    <p:extLst>
      <p:ext uri="{BB962C8B-B14F-4D97-AF65-F5344CB8AC3E}">
        <p14:creationId xmlns:p14="http://schemas.microsoft.com/office/powerpoint/2010/main" val="24064531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FC67EBFE24A4BA647FDD54B1AD8E3" ma:contentTypeVersion="17" ma:contentTypeDescription="Create a new document." ma:contentTypeScope="" ma:versionID="5b8c9037e104e50e57d2e39e20fa6c5e">
  <xsd:schema xmlns:xsd="http://www.w3.org/2001/XMLSchema" xmlns:xs="http://www.w3.org/2001/XMLSchema" xmlns:p="http://schemas.microsoft.com/office/2006/metadata/properties" xmlns:ns2="c3217d48-6c11-4ed8-9d90-7a39a12e89f7" xmlns:ns3="5f7e86e4-de94-416a-907f-c28cf716691e" targetNamespace="http://schemas.microsoft.com/office/2006/metadata/properties" ma:root="true" ma:fieldsID="eed2d51d40ad211fe58c1c587aec86b5" ns2:_="" ns3:_="">
    <xsd:import namespace="c3217d48-6c11-4ed8-9d90-7a39a12e89f7"/>
    <xsd:import namespace="5f7e86e4-de94-416a-907f-c28cf716691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lcf76f155ced4ddcb4097134ff3c332f" minOccurs="0"/>
                <xsd:element ref="ns3:SharedWithUsers" minOccurs="0"/>
                <xsd:element ref="ns3:SharedWithDetails"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217d48-6c11-4ed8-9d90-7a39a12e89f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33fdc6da-32ca-4a2b-983e-32d6a4a8ae6b" ma:termSetId="09814cd3-568e-fe90-9814-8d621ff8fb84" ma:anchorId="fba54fb3-c3e1-fe81-a776-ca4b69148c4d" ma:open="true" ma:isKeyword="false">
      <xsd:complexType>
        <xsd:sequence>
          <xsd:element ref="pc:Terms" minOccurs="0" maxOccurs="1"/>
        </xsd:sequence>
      </xsd:complex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f7e86e4-de94-416a-907f-c28cf716691e" elementFormDefault="qualified">
    <xsd:import namespace="http://schemas.microsoft.com/office/2006/documentManagement/types"/>
    <xsd:import namespace="http://schemas.microsoft.com/office/infopath/2007/PartnerControls"/>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5f7e86e4-de94-416a-907f-c28cf716691e">
      <UserInfo>
        <DisplayName/>
        <AccountId xsi:nil="true"/>
        <AccountType/>
      </UserInfo>
    </SharedWithUsers>
    <MediaLengthInSeconds xmlns="c3217d48-6c11-4ed8-9d90-7a39a12e89f7" xsi:nil="true"/>
    <lcf76f155ced4ddcb4097134ff3c332f xmlns="c3217d48-6c11-4ed8-9d90-7a39a12e89f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FC35F3B-A337-4335-9999-12FFBDBFAF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217d48-6c11-4ed8-9d90-7a39a12e89f7"/>
    <ds:schemaRef ds:uri="5f7e86e4-de94-416a-907f-c28cf71669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B6836C-3E30-4ADC-801A-79B9584110E3}">
  <ds:schemaRefs>
    <ds:schemaRef ds:uri="http://schemas.microsoft.com/sharepoint/v3/contenttype/forms"/>
  </ds:schemaRefs>
</ds:datastoreItem>
</file>

<file path=customXml/itemProps3.xml><?xml version="1.0" encoding="utf-8"?>
<ds:datastoreItem xmlns:ds="http://schemas.openxmlformats.org/officeDocument/2006/customXml" ds:itemID="{7459F4B7-A8E1-44D6-AC6F-2AEC4BE9698C}">
  <ds:schemaRefs>
    <ds:schemaRef ds:uri="9d84d52c-d922-4235-846a-d54bf3062237"/>
    <ds:schemaRef ds:uri="c3e1bf08-0c50-472c-b1a0-9999876081a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5f7e86e4-de94-416a-907f-c28cf716691e"/>
    <ds:schemaRef ds:uri="c3217d48-6c11-4ed8-9d90-7a39a12e89f7"/>
  </ds:schemaRefs>
</ds:datastoreItem>
</file>

<file path=docProps/app.xml><?xml version="1.0" encoding="utf-8"?>
<Properties xmlns="http://schemas.openxmlformats.org/officeDocument/2006/extended-properties" xmlns:vt="http://schemas.openxmlformats.org/officeDocument/2006/docPropsVTypes">
  <Template/>
  <TotalTime>481</TotalTime>
  <Words>895</Words>
  <Application>Microsoft Office PowerPoint</Application>
  <PresentationFormat>Widescreen</PresentationFormat>
  <Paragraphs>63</Paragraphs>
  <Slides>7</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Setting up  PaymentsWorks for Student Organizations</vt:lpstr>
      <vt:lpstr>PowerPoint Presentation</vt:lpstr>
      <vt:lpstr>PowerPoint Presentation</vt:lpstr>
      <vt:lpstr>PowerPoint Presentation</vt:lpstr>
      <vt:lpstr>PowerPoint Presentation</vt:lpstr>
      <vt:lpstr>PowerPoint Presentation</vt:lpstr>
      <vt:lpstr>Thank you!</vt:lpstr>
    </vt:vector>
  </TitlesOfParts>
  <Company>UNC Chapel Hill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Jefferson, Yolanda Renee</dc:creator>
  <cp:lastModifiedBy>Jefferson, Yolanda Renee</cp:lastModifiedBy>
  <cp:revision>172</cp:revision>
  <cp:lastPrinted>2023-08-21T17:32:11Z</cp:lastPrinted>
  <dcterms:created xsi:type="dcterms:W3CDTF">2022-08-08T13:55:02Z</dcterms:created>
  <dcterms:modified xsi:type="dcterms:W3CDTF">2025-02-05T18:54:33Z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0x0101002E2FC67EBFE24A4BA647FDD54B1AD8E3</vt:lpwstr>
  </property>
  <property fmtid="{D5CDD505-2E9C-101B-9397-08002B2CF9AE}" pid="3" name="MediaServiceImageTags">
    <vt:lpwstr/>
  </property>
  <property fmtid="{D5CDD505-2E9C-101B-9397-08002B2CF9AE}" pid="4" name="Order">
    <vt:r8>415100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